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0" autoAdjust="0"/>
    <p:restoredTop sz="94660"/>
  </p:normalViewPr>
  <p:slideViewPr>
    <p:cSldViewPr snapToGrid="0">
      <p:cViewPr>
        <p:scale>
          <a:sx n="100" d="100"/>
          <a:sy n="100" d="100"/>
        </p:scale>
        <p:origin x="708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7BA13-CCAB-4EF4-BC01-8271DAD8E0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1374AD-58B7-4E87-8BDE-530C880056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2B8F8D-0CE1-4BD7-9757-826188F3E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F223B9-FBFA-426D-A38C-F779496A2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D91013-A74C-4613-B001-34B8B955C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61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1AC18-FD20-4A1A-A03C-B44635E08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AF19A-A400-417D-8A15-2EF4CD2864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2948D-B8BB-4007-9B5D-E712C324D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D2B74-5244-4FF7-957E-FF3F2FEC6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D15E51-45B4-4D95-A482-53FA079E7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76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759F5-5721-4C9A-ABAD-167E8E789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A037F-B4E8-4E51-A85A-1AFE98E90F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58E8B1-575E-46A0-94D7-69EA948C9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DB915-29B8-408F-8FCA-C064BD1D7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1D72EA-E911-4416-ACCF-72BE254B4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894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9636C-49FE-4A4F-80F3-5DCF8A508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F1D32-6518-4140-ABE6-1FAE2B441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09959C-6B98-431D-8084-E3ACB5A89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DDB62-2119-4F09-9B4B-287BB4F6F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636F2-C99B-45E3-9A5C-379258600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C99666-4488-4BAB-870F-2357B6933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96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2F223-780F-4E64-8337-A4DD21847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E932D6-D34B-4238-9125-7684C7982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A563E2-241D-4468-8764-5FB709ECE0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A6504A-1781-4AE6-9DFF-102ACAF69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EA0F3B-22EF-4B9C-9334-E03E8C4BE3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68FD52-21DA-4054-9B4B-8BBF6F5B5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3B45F4-4D20-48B0-B77F-2960554B9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F8A8AD-0100-4F9B-9CA1-91365030B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166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48DDE-5DC6-4515-B463-7D28EAA1E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220729-A723-4F4D-86E6-BAE755074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087981-F947-49C5-8F0B-8A9824F48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E5668A-A67A-4DC3-BC07-0B2685E6D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74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ADD605-6DEA-4B16-829E-89BC56129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EBC739-90DD-49EF-9700-7AF618A3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F8918F-AFA3-40B0-98E5-0A4C9F591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898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89412-2D18-44C1-9C0A-D2074C5B2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C8234-AE42-485A-9982-B6EE7084C3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DEE2E8-1630-4BE2-8A73-AD888FF2D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B2CCED-8F41-404F-9DEE-9EB5F5060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7AB259-0261-4C1D-941B-CE1C1AADD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A0888-8C03-4D96-994E-C9AE95371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253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C35F1-8F4D-46C3-A50E-2BEB7F4D9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EA8848-0F7E-4E0E-B200-BDF7CB799E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D82E46-65CF-4353-948A-87E43C93E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3F69C6-053B-4C9F-9C15-B2CF416F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DF729-2C58-4020-9335-0EBC5E66B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DACD1-AC2C-4B1C-B7BB-96F88410C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04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AEBC5-5CE7-4B19-8147-D086E0C56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855421-94C8-4F3E-B96C-ECF0149C1A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A832A-B9F8-4DE9-86AB-91A572F2A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E2B44-BD92-424A-8C92-82630A11F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BB8C2-CE1C-4231-BEFB-60F79B7D9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72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2D816F-C7BF-4DDD-B9C3-4EE7C981A9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F30B95-7815-4538-AE21-B296DA4E67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E1B5A5-AB7C-4C76-B1CF-744510A1B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486E-719C-40EC-B8B5-8AFF3B30A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9FDC4-ECDA-4518-B1CB-3C47E0B45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8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80514-A15B-4D1C-AD96-98C5834A9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E92C54-30F8-4BEF-BA98-98105CCD1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46F70-489D-4715-8D18-A7925A0A3E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041C9-2765-4329-BF94-B8B4243F5CA7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B066B2-E1DC-4BDB-9E96-0DD3720DD8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D2A490-4A92-4858-A9F4-7676CDF403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EAA4F-F647-4231-8EC0-5F32FEA0E3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24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8EDFD-07ED-4137-9EB7-C58CC7A2F8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8000" b="1" dirty="0">
                <a:solidFill>
                  <a:schemeClr val="bg1">
                    <a:lumMod val="5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Berlin Sans FB" panose="020E0602020502020306" pitchFamily="34" charset="0"/>
              </a:rPr>
              <a:t>Year 5/6 Spellings</a:t>
            </a:r>
            <a:endParaRPr lang="en-US" sz="8000" dirty="0">
              <a:solidFill>
                <a:schemeClr val="bg1">
                  <a:lumMod val="5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9C54EB-7E17-4BA9-80FD-D3AE47752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anose="020F0704030504030204" pitchFamily="34" charset="0"/>
              </a:rPr>
              <a:t>Whole Year</a:t>
            </a:r>
            <a:endParaRPr lang="en-US" sz="4000" b="1" dirty="0">
              <a:solidFill>
                <a:schemeClr val="bg1">
                  <a:lumMod val="5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EA9BEA-9B39-4084-BD87-A0AB58A9D989}"/>
              </a:ext>
            </a:extLst>
          </p:cNvPr>
          <p:cNvSpPr/>
          <p:nvPr/>
        </p:nvSpPr>
        <p:spPr>
          <a:xfrm>
            <a:off x="119062" y="114300"/>
            <a:ext cx="11953875" cy="6629400"/>
          </a:xfrm>
          <a:prstGeom prst="rect">
            <a:avLst/>
          </a:prstGeom>
          <a:noFill/>
          <a:ln w="57150">
            <a:solidFill>
              <a:schemeClr val="accent5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Related image">
            <a:extLst>
              <a:ext uri="{FF2B5EF4-FFF2-40B4-BE49-F238E27FC236}">
                <a16:creationId xmlns:a16="http://schemas.microsoft.com/office/drawing/2014/main" id="{DEA07414-661E-4AC4-8F92-EBBE2260ABB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" y="5057775"/>
            <a:ext cx="1109345" cy="155321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7CA6A815-8054-4C2D-B4B7-0553F2BD3EF8}"/>
              </a:ext>
            </a:extLst>
          </p:cNvPr>
          <p:cNvSpPr/>
          <p:nvPr/>
        </p:nvSpPr>
        <p:spPr>
          <a:xfrm>
            <a:off x="1524000" y="4914900"/>
            <a:ext cx="2668270" cy="728980"/>
          </a:xfrm>
          <a:prstGeom prst="wedgeRoundRectCallout">
            <a:avLst>
              <a:gd name="adj1" fmla="val -56637"/>
              <a:gd name="adj2" fmla="val 89264"/>
              <a:gd name="adj3" fmla="val 16667"/>
            </a:avLst>
          </a:prstGeom>
          <a:solidFill>
            <a:schemeClr val="bg1"/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22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can learn all the rules?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Image result for bronze medal">
            <a:extLst>
              <a:ext uri="{FF2B5EF4-FFF2-40B4-BE49-F238E27FC236}">
                <a16:creationId xmlns:a16="http://schemas.microsoft.com/office/drawing/2014/main" id="{0A795EF1-6BB5-42FF-83C5-B6A9077D240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0" y="247015"/>
            <a:ext cx="1129030" cy="1038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Image result for silver medal">
            <a:extLst>
              <a:ext uri="{FF2B5EF4-FFF2-40B4-BE49-F238E27FC236}">
                <a16:creationId xmlns:a16="http://schemas.microsoft.com/office/drawing/2014/main" id="{CF981D01-5AEE-4FDB-AB8B-82815D2F403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299" y="5257800"/>
            <a:ext cx="1545749" cy="148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Related image">
            <a:extLst>
              <a:ext uri="{FF2B5EF4-FFF2-40B4-BE49-F238E27FC236}">
                <a16:creationId xmlns:a16="http://schemas.microsoft.com/office/drawing/2014/main" id="{71199A63-9075-46FC-9D8A-1220A96CB3C0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3"/>
          <a:stretch/>
        </p:blipFill>
        <p:spPr bwMode="auto">
          <a:xfrm>
            <a:off x="10412889" y="204471"/>
            <a:ext cx="1915160" cy="17659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45602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1E6CCFA-6806-484E-800E-7529D4F7A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372310"/>
              </p:ext>
            </p:extLst>
          </p:nvPr>
        </p:nvGraphicFramePr>
        <p:xfrm>
          <a:off x="361544" y="518960"/>
          <a:ext cx="3473350" cy="633984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14327">
                  <a:extLst>
                    <a:ext uri="{9D8B030D-6E8A-4147-A177-3AD203B41FA5}">
                      <a16:colId xmlns:a16="http://schemas.microsoft.com/office/drawing/2014/main" val="3628039296"/>
                    </a:ext>
                  </a:extLst>
                </a:gridCol>
                <a:gridCol w="2005504">
                  <a:extLst>
                    <a:ext uri="{9D8B030D-6E8A-4147-A177-3AD203B41FA5}">
                      <a16:colId xmlns:a16="http://schemas.microsoft.com/office/drawing/2014/main" val="3854092519"/>
                    </a:ext>
                  </a:extLst>
                </a:gridCol>
                <a:gridCol w="453519">
                  <a:extLst>
                    <a:ext uri="{9D8B030D-6E8A-4147-A177-3AD203B41FA5}">
                      <a16:colId xmlns:a16="http://schemas.microsoft.com/office/drawing/2014/main" val="3091059977"/>
                    </a:ext>
                  </a:extLst>
                </a:gridCol>
              </a:tblGrid>
              <a:tr h="135925">
                <a:tc rowSpan="11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cious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 or 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tious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?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</a:rPr>
                        <a:t>vicious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81114062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5106352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delicious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181318982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malicious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117263106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suspicious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380521487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ambitious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56737520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cautious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54804134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fictitious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33979564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infectious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077691025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nutritious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579662991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precious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6549661"/>
                  </a:ext>
                </a:extLst>
              </a:tr>
              <a:tr h="228449">
                <a:tc rowSpan="15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ance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, -ant &amp; 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ation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 vert="vert27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observant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91761482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observance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37321277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observation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492174527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expectant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450130378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expectation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084381918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hesitant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6156998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hesitancy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152260458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hesitation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356126840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tolerant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4194628631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tolerance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751313029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toleration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130118993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substance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3211975564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substantial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2594471585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assistant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644192308"/>
                  </a:ext>
                </a:extLst>
              </a:tr>
              <a:tr h="2284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assistance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476" marR="45476" marT="0" marB="0"/>
                </a:tc>
                <a:extLst>
                  <a:ext uri="{0D108BD9-81ED-4DB2-BD59-A6C34878D82A}">
                    <a16:rowId xmlns:a16="http://schemas.microsoft.com/office/drawing/2014/main" val="1710177043"/>
                  </a:ext>
                </a:extLst>
              </a:tr>
            </a:tbl>
          </a:graphicData>
        </a:graphic>
      </p:graphicFrame>
      <p:sp>
        <p:nvSpPr>
          <p:cNvPr id="3" name="Text Box 1">
            <a:extLst>
              <a:ext uri="{FF2B5EF4-FFF2-40B4-BE49-F238E27FC236}">
                <a16:creationId xmlns:a16="http://schemas.microsoft.com/office/drawing/2014/main" id="{04360054-459D-46E1-B6D2-4C9DA9AB84D3}"/>
              </a:ext>
            </a:extLst>
          </p:cNvPr>
          <p:cNvSpPr txBox="1"/>
          <p:nvPr/>
        </p:nvSpPr>
        <p:spPr>
          <a:xfrm>
            <a:off x="2850749" y="32700"/>
            <a:ext cx="6096000" cy="46672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2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000000"/>
                </a:solidFill>
                <a:effectLst>
                  <a:outerShdw blurRad="12700" dist="38100" dir="2700000" algn="tl">
                    <a:schemeClr val="bg1">
                      <a:lumMod val="5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Arial" panose="020B0604020202020204" pitchFamily="34" charset="0"/>
              </a:rPr>
              <a:t>Year 5/6 Spellings – Whole Year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49" name="Picture 1" descr="Image result for spelling bee">
            <a:extLst>
              <a:ext uri="{FF2B5EF4-FFF2-40B4-BE49-F238E27FC236}">
                <a16:creationId xmlns:a16="http://schemas.microsoft.com/office/drawing/2014/main" id="{40642CC3-60C0-4C68-8AA5-2B6DB654F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236" y="32700"/>
            <a:ext cx="581025" cy="41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CBA1209-B16F-4AD0-A3DC-54652D335B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780910"/>
              </p:ext>
            </p:extLst>
          </p:nvPr>
        </p:nvGraphicFramePr>
        <p:xfrm>
          <a:off x="4169751" y="518160"/>
          <a:ext cx="3669209" cy="63789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7011">
                  <a:extLst>
                    <a:ext uri="{9D8B030D-6E8A-4147-A177-3AD203B41FA5}">
                      <a16:colId xmlns:a16="http://schemas.microsoft.com/office/drawing/2014/main" val="3416746111"/>
                    </a:ext>
                  </a:extLst>
                </a:gridCol>
                <a:gridCol w="2230325">
                  <a:extLst>
                    <a:ext uri="{9D8B030D-6E8A-4147-A177-3AD203B41FA5}">
                      <a16:colId xmlns:a16="http://schemas.microsoft.com/office/drawing/2014/main" val="1308934552"/>
                    </a:ext>
                  </a:extLst>
                </a:gridCol>
                <a:gridCol w="361873">
                  <a:extLst>
                    <a:ext uri="{9D8B030D-6E8A-4147-A177-3AD203B41FA5}">
                      <a16:colId xmlns:a16="http://schemas.microsoft.com/office/drawing/2014/main" val="2491035964"/>
                    </a:ext>
                  </a:extLst>
                </a:gridCol>
              </a:tblGrid>
              <a:tr h="255156">
                <a:tc rowSpan="13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ent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, 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ence</a:t>
                      </a: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 and –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ency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 vert="vert27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innocent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65256049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innocence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286602005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decent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823635999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decency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683976158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frequent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580864071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frequency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89898814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confident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45115103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confidence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51813072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confidential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435876200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obedient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55562103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obedience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801540053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independent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894414391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independence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385930343"/>
                  </a:ext>
                </a:extLst>
              </a:tr>
              <a:tr h="255156">
                <a:tc rowSpan="12">
                  <a:txBody>
                    <a:bodyPr/>
                    <a:lstStyle/>
                    <a:p>
                      <a:pPr marL="5080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</a:rPr>
                        <a:t>-able, ably &amp; -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</a:rPr>
                        <a:t>ation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 vert="vert27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adorable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103982891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adorably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72884172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adoration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404189468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applicable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714972783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applicably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644952956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application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170330674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considerable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4141247231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considerably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866340726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consideration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727183712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2022581826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3276948455"/>
                  </a:ext>
                </a:extLst>
              </a:tr>
              <a:tr h="255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toleration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216" marR="63216" marT="0" marB="0"/>
                </a:tc>
                <a:extLst>
                  <a:ext uri="{0D108BD9-81ED-4DB2-BD59-A6C34878D82A}">
                    <a16:rowId xmlns:a16="http://schemas.microsoft.com/office/drawing/2014/main" val="175251718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8065915-0B06-4C7C-BBBF-D647EFFC4F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788765"/>
              </p:ext>
            </p:extLst>
          </p:nvPr>
        </p:nvGraphicFramePr>
        <p:xfrm>
          <a:off x="8292388" y="499425"/>
          <a:ext cx="3669209" cy="6378911"/>
        </p:xfrm>
        <a:graphic>
          <a:graphicData uri="http://schemas.openxmlformats.org/drawingml/2006/table">
            <a:tbl>
              <a:tblPr firstRow="1" firstCol="1" bandRow="1"/>
              <a:tblGrid>
                <a:gridCol w="1094892">
                  <a:extLst>
                    <a:ext uri="{9D8B030D-6E8A-4147-A177-3AD203B41FA5}">
                      <a16:colId xmlns:a16="http://schemas.microsoft.com/office/drawing/2014/main" val="1771395329"/>
                    </a:ext>
                  </a:extLst>
                </a:gridCol>
                <a:gridCol w="2212444">
                  <a:extLst>
                    <a:ext uri="{9D8B030D-6E8A-4147-A177-3AD203B41FA5}">
                      <a16:colId xmlns:a16="http://schemas.microsoft.com/office/drawing/2014/main" val="1231295814"/>
                    </a:ext>
                  </a:extLst>
                </a:gridCol>
                <a:gridCol w="361873">
                  <a:extLst>
                    <a:ext uri="{9D8B030D-6E8A-4147-A177-3AD203B41FA5}">
                      <a16:colId xmlns:a16="http://schemas.microsoft.com/office/drawing/2014/main" val="1011330989"/>
                    </a:ext>
                  </a:extLst>
                </a:gridCol>
              </a:tblGrid>
              <a:tr h="244006">
                <a:tc rowSpan="26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-able, -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ible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-ably &amp; -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ibly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changeable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9309108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noticeable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10364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forcible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747223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legible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376194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dependable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83378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comfortable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270981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understandable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075357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reasonable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9972767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enjoyable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933436"/>
                  </a:ext>
                </a:extLst>
              </a:tr>
              <a:tr h="2523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reliable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51457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possible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143812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possibly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7616965"/>
                  </a:ext>
                </a:extLst>
              </a:tr>
              <a:tr h="2514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horrible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470214"/>
                  </a:ext>
                </a:extLst>
              </a:tr>
              <a:tr h="2514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horribly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4198919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terrible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492670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terribly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3111334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considerable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3445215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considerably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888374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adorable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923119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adorably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5405845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visible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322578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visibly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8969479"/>
                  </a:ext>
                </a:extLst>
              </a:tr>
              <a:tr h="2497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incredible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348105"/>
                  </a:ext>
                </a:extLst>
              </a:tr>
              <a:tr h="2497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incredibly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838499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sensible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0425931"/>
                  </a:ext>
                </a:extLst>
              </a:tr>
              <a:tr h="244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sensibly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17" marR="650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453727"/>
                  </a:ext>
                </a:extLst>
              </a:tr>
            </a:tbl>
          </a:graphicData>
        </a:graphic>
      </p:graphicFrame>
      <p:pic>
        <p:nvPicPr>
          <p:cNvPr id="8" name="Picture 7" descr="Image result for spelling bee">
            <a:extLst>
              <a:ext uri="{FF2B5EF4-FFF2-40B4-BE49-F238E27FC236}">
                <a16:creationId xmlns:a16="http://schemas.microsoft.com/office/drawing/2014/main" id="{AE9A30E4-5494-4265-AA7D-E8A517787C1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537" y="58735"/>
            <a:ext cx="581660" cy="414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8105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984B5FC-43A0-4224-B122-D8BDC9BC6F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491167"/>
              </p:ext>
            </p:extLst>
          </p:nvPr>
        </p:nvGraphicFramePr>
        <p:xfrm>
          <a:off x="221791" y="0"/>
          <a:ext cx="3569158" cy="6858012"/>
        </p:xfrm>
        <a:graphic>
          <a:graphicData uri="http://schemas.openxmlformats.org/drawingml/2006/table">
            <a:tbl>
              <a:tblPr firstRow="1" firstCol="1" bandRow="1"/>
              <a:tblGrid>
                <a:gridCol w="1121234">
                  <a:extLst>
                    <a:ext uri="{9D8B030D-6E8A-4147-A177-3AD203B41FA5}">
                      <a16:colId xmlns:a16="http://schemas.microsoft.com/office/drawing/2014/main" val="353634125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06702967"/>
                    </a:ext>
                  </a:extLst>
                </a:gridCol>
                <a:gridCol w="390524">
                  <a:extLst>
                    <a:ext uri="{9D8B030D-6E8A-4147-A177-3AD203B41FA5}">
                      <a16:colId xmlns:a16="http://schemas.microsoft.com/office/drawing/2014/main" val="2563357618"/>
                    </a:ext>
                  </a:extLst>
                </a:gridCol>
              </a:tblGrid>
              <a:tr h="244929">
                <a:tc rowSpan="12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err or </a:t>
                      </a:r>
                      <a:r>
                        <a:rPr lang="en-GB" sz="3200" dirty="0" err="1"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</a:t>
                      </a:r>
                      <a:endParaRPr lang="en-US" sz="3200" dirty="0"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referring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2697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referred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931600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referral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591612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preferring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862714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preferred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037262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transferring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58649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transferred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785607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transferral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78704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609370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referee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800628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preference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090758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transference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299643"/>
                  </a:ext>
                </a:extLst>
              </a:tr>
              <a:tr h="244929">
                <a:tc rowSpan="16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before e except after c &amp; others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deceive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18020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conceive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335871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receive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926369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perceive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815471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ceiling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272901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receipt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439197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believe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818046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mischief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29061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retrieve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7295118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achieve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545846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height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82962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protein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60921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caffeine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273151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seize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295949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neither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123168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either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714" marR="587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895906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EF95488-361B-486F-BD18-51781A1306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307443"/>
              </p:ext>
            </p:extLst>
          </p:nvPr>
        </p:nvGraphicFramePr>
        <p:xfrm>
          <a:off x="3954463" y="0"/>
          <a:ext cx="3779837" cy="6858012"/>
        </p:xfrm>
        <a:graphic>
          <a:graphicData uri="http://schemas.openxmlformats.org/drawingml/2006/table">
            <a:tbl>
              <a:tblPr firstRow="1" firstCol="1" bandRow="1"/>
              <a:tblGrid>
                <a:gridCol w="1093787">
                  <a:extLst>
                    <a:ext uri="{9D8B030D-6E8A-4147-A177-3AD203B41FA5}">
                      <a16:colId xmlns:a16="http://schemas.microsoft.com/office/drawing/2014/main" val="251086765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631141284"/>
                    </a:ext>
                  </a:extLst>
                </a:gridCol>
                <a:gridCol w="476250">
                  <a:extLst>
                    <a:ext uri="{9D8B030D-6E8A-4147-A177-3AD203B41FA5}">
                      <a16:colId xmlns:a16="http://schemas.microsoft.com/office/drawing/2014/main" val="4241195993"/>
                    </a:ext>
                  </a:extLst>
                </a:gridCol>
              </a:tblGrid>
              <a:tr h="244929">
                <a:tc rowSpan="18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Different sounds of ‘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ough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ought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370391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bought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4595427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thought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360946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nought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628442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brought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493248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fought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7901579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rough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68966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tough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2277921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enough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4689079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cough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1024398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though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179390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although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4982171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dough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860577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through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241974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thorough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2674830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borough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65371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plough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6348954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bough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017838"/>
                  </a:ext>
                </a:extLst>
              </a:tr>
              <a:tr h="244929">
                <a:tc rowSpan="10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Silent letters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doubt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341363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island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1928359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lamb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196853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solemn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740120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thistle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5314102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knight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1309045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knife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420563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bomb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150420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358436"/>
                  </a:ext>
                </a:extLst>
              </a:tr>
              <a:tr h="2449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gnaw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1" marR="608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8011374"/>
                  </a:ext>
                </a:extLst>
              </a:tr>
            </a:tbl>
          </a:graphicData>
        </a:graphic>
      </p:graphicFrame>
      <p:pic>
        <p:nvPicPr>
          <p:cNvPr id="3073" name="Picture 1" descr="Image result for spelling bee">
            <a:extLst>
              <a:ext uri="{FF2B5EF4-FFF2-40B4-BE49-F238E27FC236}">
                <a16:creationId xmlns:a16="http://schemas.microsoft.com/office/drawing/2014/main" id="{B6EE7439-3A17-4790-BCBC-9D76F883F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665" y="133350"/>
            <a:ext cx="581025" cy="41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8D8DC16-ACBA-423C-8FE3-49B646923B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390620"/>
              </p:ext>
            </p:extLst>
          </p:nvPr>
        </p:nvGraphicFramePr>
        <p:xfrm>
          <a:off x="7967603" y="0"/>
          <a:ext cx="4002605" cy="6857995"/>
        </p:xfrm>
        <a:graphic>
          <a:graphicData uri="http://schemas.openxmlformats.org/drawingml/2006/table">
            <a:tbl>
              <a:tblPr firstRow="1" firstCol="1" bandRow="1"/>
              <a:tblGrid>
                <a:gridCol w="1376422">
                  <a:extLst>
                    <a:ext uri="{9D8B030D-6E8A-4147-A177-3AD203B41FA5}">
                      <a16:colId xmlns:a16="http://schemas.microsoft.com/office/drawing/2014/main" val="2677520001"/>
                    </a:ext>
                  </a:extLst>
                </a:gridCol>
                <a:gridCol w="2076450">
                  <a:extLst>
                    <a:ext uri="{9D8B030D-6E8A-4147-A177-3AD203B41FA5}">
                      <a16:colId xmlns:a16="http://schemas.microsoft.com/office/drawing/2014/main" val="226271503"/>
                    </a:ext>
                  </a:extLst>
                </a:gridCol>
                <a:gridCol w="549733">
                  <a:extLst>
                    <a:ext uri="{9D8B030D-6E8A-4147-A177-3AD203B41FA5}">
                      <a16:colId xmlns:a16="http://schemas.microsoft.com/office/drawing/2014/main" val="2319055736"/>
                    </a:ext>
                  </a:extLst>
                </a:gridCol>
              </a:tblGrid>
              <a:tr h="250139">
                <a:tc rowSpan="25">
                  <a:txBody>
                    <a:bodyPr/>
                    <a:lstStyle/>
                    <a:p>
                      <a:pPr marL="0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homophones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advice/advise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31573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device/devise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4466529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licence/license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9525424"/>
                  </a:ext>
                </a:extLst>
              </a:tr>
              <a:tr h="2854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practice/practise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1056716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prophecy/prophesy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67674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aisle/isle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4083136"/>
                  </a:ext>
                </a:extLst>
              </a:tr>
              <a:tr h="27189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aloud/allowed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0483577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affect/effect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6104571"/>
                  </a:ext>
                </a:extLst>
              </a:tr>
              <a:tr h="2582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altar/alter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2033348"/>
                  </a:ext>
                </a:extLst>
              </a:tr>
              <a:tr h="28820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ascent/assent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7697584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bridal/bridle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391221"/>
                  </a:ext>
                </a:extLst>
              </a:tr>
              <a:tr h="2655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cereal/serial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77955"/>
                  </a:ext>
                </a:extLst>
              </a:tr>
              <a:tr h="5002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compliment/complement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074919"/>
                  </a:ext>
                </a:extLst>
              </a:tr>
              <a:tr h="27189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descent/dissent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6954947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desert/dessert 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494951"/>
                  </a:ext>
                </a:extLst>
              </a:tr>
              <a:tr h="2854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draft/draught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789045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farther/father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7491518"/>
                  </a:ext>
                </a:extLst>
              </a:tr>
              <a:tr h="2582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heard/herd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621784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led/lead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5391089"/>
                  </a:ext>
                </a:extLst>
              </a:tr>
              <a:tr h="3008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aren’t/aunt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193170"/>
                  </a:ext>
                </a:extLst>
              </a:tr>
              <a:tr h="2854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guessed/guest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584995"/>
                  </a:ext>
                </a:extLst>
              </a:tr>
              <a:tr h="2854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morning/mourning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7484305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past/passed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8978040"/>
                  </a:ext>
                </a:extLst>
              </a:tr>
              <a:tr h="2990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precede/ proceed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6343248"/>
                  </a:ext>
                </a:extLst>
              </a:tr>
              <a:tr h="250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ate/eight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104" marR="621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1183115"/>
                  </a:ext>
                </a:extLst>
              </a:tr>
            </a:tbl>
          </a:graphicData>
        </a:graphic>
      </p:graphicFrame>
      <p:pic>
        <p:nvPicPr>
          <p:cNvPr id="7" name="Picture 1" descr="Image result for spelling bee">
            <a:extLst>
              <a:ext uri="{FF2B5EF4-FFF2-40B4-BE49-F238E27FC236}">
                <a16:creationId xmlns:a16="http://schemas.microsoft.com/office/drawing/2014/main" id="{023F7EF4-05D3-4FB0-AF8D-9D04156F4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32" y="133350"/>
            <a:ext cx="581025" cy="41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821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BDB47A1-61F6-4BC5-881D-1F70C4E43A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545754"/>
              </p:ext>
            </p:extLst>
          </p:nvPr>
        </p:nvGraphicFramePr>
        <p:xfrm>
          <a:off x="278859" y="0"/>
          <a:ext cx="4150265" cy="6858000"/>
        </p:xfrm>
        <a:graphic>
          <a:graphicData uri="http://schemas.openxmlformats.org/drawingml/2006/table">
            <a:tbl>
              <a:tblPr firstRow="1" firstCol="1" bandRow="1"/>
              <a:tblGrid>
                <a:gridCol w="1130841">
                  <a:extLst>
                    <a:ext uri="{9D8B030D-6E8A-4147-A177-3AD203B41FA5}">
                      <a16:colId xmlns:a16="http://schemas.microsoft.com/office/drawing/2014/main" val="1996429021"/>
                    </a:ext>
                  </a:extLst>
                </a:gridCol>
                <a:gridCol w="2543175">
                  <a:extLst>
                    <a:ext uri="{9D8B030D-6E8A-4147-A177-3AD203B41FA5}">
                      <a16:colId xmlns:a16="http://schemas.microsoft.com/office/drawing/2014/main" val="4066796273"/>
                    </a:ext>
                  </a:extLst>
                </a:gridCol>
                <a:gridCol w="476249">
                  <a:extLst>
                    <a:ext uri="{9D8B030D-6E8A-4147-A177-3AD203B41FA5}">
                      <a16:colId xmlns:a16="http://schemas.microsoft.com/office/drawing/2014/main" val="2133437262"/>
                    </a:ext>
                  </a:extLst>
                </a:gridCol>
              </a:tblGrid>
              <a:tr h="381000">
                <a:tc rowSpan="10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cial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or -</a:t>
                      </a:r>
                      <a:r>
                        <a:rPr lang="en-GB" sz="3200" dirty="0" err="1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tial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official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61521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special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998417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artificial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192667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partial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140770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confidential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9592149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essential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7937546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initial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639975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2445349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commercial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309581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provincial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0100781"/>
                  </a:ext>
                </a:extLst>
              </a:tr>
              <a:tr h="381000">
                <a:tc rowSpan="8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0000"/>
                          </a:solidFill>
                          <a:effectLst/>
                          <a:latin typeface="Berlin Sans FB" panose="020E0602020502020306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hyphens 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Berlin Sans FB" panose="020E0602020502020306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co-ordinate, 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1662139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re-enter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9632429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re-examine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444499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co- operate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2120762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co-own,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823166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ultra-ambitious,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167092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pre-existing,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1899744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de-emphasise.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622" marR="60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2" marR="60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518860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5F7CDDB-A608-45B9-A106-6EB652E85A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96050"/>
              </p:ext>
            </p:extLst>
          </p:nvPr>
        </p:nvGraphicFramePr>
        <p:xfrm>
          <a:off x="4666932" y="574517"/>
          <a:ext cx="2052320" cy="3413760"/>
        </p:xfrm>
        <a:graphic>
          <a:graphicData uri="http://schemas.openxmlformats.org/drawingml/2006/table">
            <a:tbl>
              <a:tblPr firstRow="1" firstCol="1" bandRow="1"/>
              <a:tblGrid>
                <a:gridCol w="2052320">
                  <a:extLst>
                    <a:ext uri="{9D8B030D-6E8A-4147-A177-3AD203B41FA5}">
                      <a16:colId xmlns:a16="http://schemas.microsoft.com/office/drawing/2014/main" val="32744858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CC6600"/>
                          </a:solidFill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learnt these 4 rules: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6142407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695559"/>
                  </a:ext>
                </a:extLst>
              </a:tr>
              <a:tr h="58991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06822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52813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907646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444C348-0630-48C5-9CE1-7282C7DEE6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26916"/>
              </p:ext>
            </p:extLst>
          </p:nvPr>
        </p:nvGraphicFramePr>
        <p:xfrm>
          <a:off x="7262083" y="587534"/>
          <a:ext cx="2052320" cy="3413760"/>
        </p:xfrm>
        <a:graphic>
          <a:graphicData uri="http://schemas.openxmlformats.org/drawingml/2006/table">
            <a:tbl>
              <a:tblPr firstRow="1" firstCol="1" bandRow="1"/>
              <a:tblGrid>
                <a:gridCol w="2052320">
                  <a:extLst>
                    <a:ext uri="{9D8B030D-6E8A-4147-A177-3AD203B41FA5}">
                      <a16:colId xmlns:a16="http://schemas.microsoft.com/office/drawing/2014/main" val="6313384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A6A6A6"/>
                          </a:solidFill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learnt these 4 rules: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3309837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3345713"/>
                  </a:ext>
                </a:extLst>
              </a:tr>
              <a:tr h="58991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40070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4872580"/>
                  </a:ext>
                </a:extLst>
              </a:tr>
              <a:tr h="7137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328088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D469D1E-2403-48F2-992F-BF189E468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771746"/>
              </p:ext>
            </p:extLst>
          </p:nvPr>
        </p:nvGraphicFramePr>
        <p:xfrm>
          <a:off x="9860821" y="587534"/>
          <a:ext cx="2052320" cy="3413760"/>
        </p:xfrm>
        <a:graphic>
          <a:graphicData uri="http://schemas.openxmlformats.org/drawingml/2006/table">
            <a:tbl>
              <a:tblPr firstRow="1" firstCol="1" bandRow="1"/>
              <a:tblGrid>
                <a:gridCol w="2052320">
                  <a:extLst>
                    <a:ext uri="{9D8B030D-6E8A-4147-A177-3AD203B41FA5}">
                      <a16:colId xmlns:a16="http://schemas.microsoft.com/office/drawing/2014/main" val="29352484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FFC000"/>
                          </a:solidFill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learnt these 4 rules: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5299262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829460"/>
                  </a:ext>
                </a:extLst>
              </a:tr>
              <a:tr h="58991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1573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6772995"/>
                  </a:ext>
                </a:extLst>
              </a:tr>
              <a:tr h="65659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48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9123301"/>
                  </a:ext>
                </a:extLst>
              </a:tr>
            </a:tbl>
          </a:graphicData>
        </a:graphic>
      </p:graphicFrame>
      <p:pic>
        <p:nvPicPr>
          <p:cNvPr id="10" name="Picture 9" descr="Image result for bronze medal">
            <a:extLst>
              <a:ext uri="{FF2B5EF4-FFF2-40B4-BE49-F238E27FC236}">
                <a16:creationId xmlns:a16="http://schemas.microsoft.com/office/drawing/2014/main" id="{C9C77511-958F-48A4-B70F-6D573164443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886" y="3988277"/>
            <a:ext cx="1771015" cy="1631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Related image">
            <a:extLst>
              <a:ext uri="{FF2B5EF4-FFF2-40B4-BE49-F238E27FC236}">
                <a16:creationId xmlns:a16="http://schemas.microsoft.com/office/drawing/2014/main" id="{4E4CB41B-CAD2-45F5-BBBE-04781870861B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3"/>
          <a:stretch/>
        </p:blipFill>
        <p:spPr bwMode="auto">
          <a:xfrm>
            <a:off x="9754028" y="3988277"/>
            <a:ext cx="2437972" cy="22029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Image result for silver medal">
            <a:extLst>
              <a:ext uri="{FF2B5EF4-FFF2-40B4-BE49-F238E27FC236}">
                <a16:creationId xmlns:a16="http://schemas.microsoft.com/office/drawing/2014/main" id="{DCC103C4-888D-42F7-95E6-1F505F4BA4E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147" y="4001294"/>
            <a:ext cx="1915160" cy="191516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 Box 16">
            <a:extLst>
              <a:ext uri="{FF2B5EF4-FFF2-40B4-BE49-F238E27FC236}">
                <a16:creationId xmlns:a16="http://schemas.microsoft.com/office/drawing/2014/main" id="{4235FE0B-A1A9-4BE9-8FE3-9EB1015A88AB}"/>
              </a:ext>
            </a:extLst>
          </p:cNvPr>
          <p:cNvSpPr txBox="1"/>
          <p:nvPr/>
        </p:nvSpPr>
        <p:spPr>
          <a:xfrm>
            <a:off x="4805886" y="5464652"/>
            <a:ext cx="1771015" cy="620395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3600" b="1" spc="50" dirty="0">
                <a:ln>
                  <a:noFill/>
                </a:ln>
                <a:solidFill>
                  <a:srgbClr val="CC6600"/>
                </a:solidFill>
                <a:effectLst>
                  <a:outerShdw blurRad="63500" dist="50800" dir="13500000" sx="0" sy="0">
                    <a:srgbClr val="000000">
                      <a:alpha val="50000"/>
                    </a:srgbClr>
                  </a:outerShd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bronze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17">
            <a:extLst>
              <a:ext uri="{FF2B5EF4-FFF2-40B4-BE49-F238E27FC236}">
                <a16:creationId xmlns:a16="http://schemas.microsoft.com/office/drawing/2014/main" id="{6C9D878E-7F5D-4094-9B78-DD8E9CC6F7AF}"/>
              </a:ext>
            </a:extLst>
          </p:cNvPr>
          <p:cNvSpPr txBox="1"/>
          <p:nvPr/>
        </p:nvSpPr>
        <p:spPr>
          <a:xfrm>
            <a:off x="7486889" y="5758815"/>
            <a:ext cx="1438275" cy="620395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3600" b="1" spc="50" dirty="0">
                <a:ln>
                  <a:noFill/>
                </a:ln>
                <a:solidFill>
                  <a:srgbClr val="A6A6A6"/>
                </a:solidFill>
                <a:effectLst>
                  <a:outerShdw blurRad="63500" dist="50800" dir="13500000" sx="0" sy="0">
                    <a:srgbClr val="000000">
                      <a:alpha val="50000"/>
                    </a:srgbClr>
                  </a:outerShd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silver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18">
            <a:extLst>
              <a:ext uri="{FF2B5EF4-FFF2-40B4-BE49-F238E27FC236}">
                <a16:creationId xmlns:a16="http://schemas.microsoft.com/office/drawing/2014/main" id="{C11BE281-0374-4028-89A3-EA840C45C3B4}"/>
              </a:ext>
            </a:extLst>
          </p:cNvPr>
          <p:cNvSpPr txBox="1"/>
          <p:nvPr/>
        </p:nvSpPr>
        <p:spPr>
          <a:xfrm>
            <a:off x="10268667" y="5960268"/>
            <a:ext cx="1181100" cy="620395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3600" b="1" spc="50" dirty="0">
                <a:ln>
                  <a:noFill/>
                </a:ln>
                <a:solidFill>
                  <a:srgbClr val="FFC000"/>
                </a:solidFill>
                <a:effectLst>
                  <a:outerShdw blurRad="63500" dist="50800" dir="13500000" sx="0" sy="0">
                    <a:srgbClr val="000000">
                      <a:alpha val="50000"/>
                    </a:srgbClr>
                  </a:outerShdw>
                </a:effectLst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gold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Picture 1" descr="Image result for spelling bee">
            <a:extLst>
              <a:ext uri="{FF2B5EF4-FFF2-40B4-BE49-F238E27FC236}">
                <a16:creationId xmlns:a16="http://schemas.microsoft.com/office/drawing/2014/main" id="{C9AF8911-37D3-496D-B09A-3542BD8CA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8" y="173197"/>
            <a:ext cx="581025" cy="41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Image result for spelling bee">
            <a:extLst>
              <a:ext uri="{FF2B5EF4-FFF2-40B4-BE49-F238E27FC236}">
                <a16:creationId xmlns:a16="http://schemas.microsoft.com/office/drawing/2014/main" id="{B61B682D-8A7F-4AF2-8597-AF2F5C013D55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1806" y="113662"/>
            <a:ext cx="581660" cy="414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0635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54E0813-C0C1-43AA-B9E3-DD68F8DACD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700579"/>
              </p:ext>
            </p:extLst>
          </p:nvPr>
        </p:nvGraphicFramePr>
        <p:xfrm>
          <a:off x="3114675" y="0"/>
          <a:ext cx="9077326" cy="6858004"/>
        </p:xfrm>
        <a:graphic>
          <a:graphicData uri="http://schemas.openxmlformats.org/drawingml/2006/table">
            <a:tbl>
              <a:tblPr firstRow="1" firstCol="1" bandRow="1"/>
              <a:tblGrid>
                <a:gridCol w="2448209">
                  <a:extLst>
                    <a:ext uri="{9D8B030D-6E8A-4147-A177-3AD203B41FA5}">
                      <a16:colId xmlns:a16="http://schemas.microsoft.com/office/drawing/2014/main" val="3667052181"/>
                    </a:ext>
                  </a:extLst>
                </a:gridCol>
                <a:gridCol w="614390">
                  <a:extLst>
                    <a:ext uri="{9D8B030D-6E8A-4147-A177-3AD203B41FA5}">
                      <a16:colId xmlns:a16="http://schemas.microsoft.com/office/drawing/2014/main" val="2169412502"/>
                    </a:ext>
                  </a:extLst>
                </a:gridCol>
                <a:gridCol w="2421015">
                  <a:extLst>
                    <a:ext uri="{9D8B030D-6E8A-4147-A177-3AD203B41FA5}">
                      <a16:colId xmlns:a16="http://schemas.microsoft.com/office/drawing/2014/main" val="3746113153"/>
                    </a:ext>
                  </a:extLst>
                </a:gridCol>
                <a:gridCol w="551506">
                  <a:extLst>
                    <a:ext uri="{9D8B030D-6E8A-4147-A177-3AD203B41FA5}">
                      <a16:colId xmlns:a16="http://schemas.microsoft.com/office/drawing/2014/main" val="3489978699"/>
                    </a:ext>
                  </a:extLst>
                </a:gridCol>
                <a:gridCol w="2469454">
                  <a:extLst>
                    <a:ext uri="{9D8B030D-6E8A-4147-A177-3AD203B41FA5}">
                      <a16:colId xmlns:a16="http://schemas.microsoft.com/office/drawing/2014/main" val="4155382339"/>
                    </a:ext>
                  </a:extLst>
                </a:gridCol>
                <a:gridCol w="572752">
                  <a:extLst>
                    <a:ext uri="{9D8B030D-6E8A-4147-A177-3AD203B41FA5}">
                      <a16:colId xmlns:a16="http://schemas.microsoft.com/office/drawing/2014/main" val="3374051559"/>
                    </a:ext>
                  </a:extLst>
                </a:gridCol>
              </a:tblGrid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accommodate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embarrass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persuade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3223466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accompany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environment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physical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7133789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according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equipped, equipment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prejudice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729034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achieve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especially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privilege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894606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aggressive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exaggerate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profession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1239737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amateur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excellent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programme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8684234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ancient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existence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pronunciation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6878179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apparent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explanation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queue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1179160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appreciate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familiar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recognise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82697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attached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foreign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recommend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905244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available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forty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relevant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337201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average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frequently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restaurant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1739783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awkward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government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rhyme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751300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bargain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guarantee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rhythm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793355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bruise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harass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sacrifice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4782537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category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hindrance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secretary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20806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cemetery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identity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shoulder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1281514"/>
                  </a:ext>
                </a:extLst>
              </a:tr>
            </a:tbl>
          </a:graphicData>
        </a:graphic>
      </p:graphicFrame>
      <p:sp>
        <p:nvSpPr>
          <p:cNvPr id="3" name="Rectangle 3">
            <a:extLst>
              <a:ext uri="{FF2B5EF4-FFF2-40B4-BE49-F238E27FC236}">
                <a16:creationId xmlns:a16="http://schemas.microsoft.com/office/drawing/2014/main" id="{04E04C1D-615A-4314-8340-B93570AB5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819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1" descr="Image result for spelling bee">
            <a:extLst>
              <a:ext uri="{FF2B5EF4-FFF2-40B4-BE49-F238E27FC236}">
                <a16:creationId xmlns:a16="http://schemas.microsoft.com/office/drawing/2014/main" id="{95008943-04CF-4CC2-BAC5-3F832934B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245" y="3638550"/>
            <a:ext cx="74798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elling bee">
            <a:extLst>
              <a:ext uri="{FF2B5EF4-FFF2-40B4-BE49-F238E27FC236}">
                <a16:creationId xmlns:a16="http://schemas.microsoft.com/office/drawing/2014/main" id="{91B128D8-C6A4-44E9-8801-887FAD355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445" y="742950"/>
            <a:ext cx="74798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15109C3E-5586-4829-8E6B-6BB836012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538" y="209550"/>
            <a:ext cx="2819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F5E5A540-4F7C-4CB1-925F-29BD64E81D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738" y="1756916"/>
            <a:ext cx="28194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List </a:t>
            </a:r>
            <a:endParaRPr lang="en-GB" altLang="en-US" sz="32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Berlin Sans FB" panose="020E0602020502020306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Years 5 &amp; 6</a:t>
            </a:r>
            <a:endParaRPr kumimoji="0" lang="en-GB" altLang="en-US" sz="3200" b="0" i="0" u="none" strike="noStrike" cap="none" normalizeH="0" baseline="0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Berlin Sans FB" panose="020E0602020502020306" pitchFamily="34" charset="0"/>
            </a:endParaRPr>
          </a:p>
        </p:txBody>
      </p:sp>
      <p:pic>
        <p:nvPicPr>
          <p:cNvPr id="12" name="Picture 11" descr="Image result for school clipart">
            <a:extLst>
              <a:ext uri="{FF2B5EF4-FFF2-40B4-BE49-F238E27FC236}">
                <a16:creationId xmlns:a16="http://schemas.microsoft.com/office/drawing/2014/main" id="{1813A7CA-1957-4AE1-BD01-12F583EC4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4976366"/>
            <a:ext cx="2228850" cy="149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170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C3EFC8B-C0D7-41A9-B9C9-E45BF32A8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466539"/>
              </p:ext>
            </p:extLst>
          </p:nvPr>
        </p:nvGraphicFramePr>
        <p:xfrm>
          <a:off x="2971799" y="0"/>
          <a:ext cx="9220201" cy="6858004"/>
        </p:xfrm>
        <a:graphic>
          <a:graphicData uri="http://schemas.openxmlformats.org/drawingml/2006/table">
            <a:tbl>
              <a:tblPr firstRow="1" firstCol="1" bandRow="1"/>
              <a:tblGrid>
                <a:gridCol w="2486743">
                  <a:extLst>
                    <a:ext uri="{9D8B030D-6E8A-4147-A177-3AD203B41FA5}">
                      <a16:colId xmlns:a16="http://schemas.microsoft.com/office/drawing/2014/main" val="3267216537"/>
                    </a:ext>
                  </a:extLst>
                </a:gridCol>
                <a:gridCol w="624060">
                  <a:extLst>
                    <a:ext uri="{9D8B030D-6E8A-4147-A177-3AD203B41FA5}">
                      <a16:colId xmlns:a16="http://schemas.microsoft.com/office/drawing/2014/main" val="2426082701"/>
                    </a:ext>
                  </a:extLst>
                </a:gridCol>
                <a:gridCol w="2459121">
                  <a:extLst>
                    <a:ext uri="{9D8B030D-6E8A-4147-A177-3AD203B41FA5}">
                      <a16:colId xmlns:a16="http://schemas.microsoft.com/office/drawing/2014/main" val="1683497464"/>
                    </a:ext>
                  </a:extLst>
                </a:gridCol>
                <a:gridCol w="560187">
                  <a:extLst>
                    <a:ext uri="{9D8B030D-6E8A-4147-A177-3AD203B41FA5}">
                      <a16:colId xmlns:a16="http://schemas.microsoft.com/office/drawing/2014/main" val="1470469503"/>
                    </a:ext>
                  </a:extLst>
                </a:gridCol>
                <a:gridCol w="2508323">
                  <a:extLst>
                    <a:ext uri="{9D8B030D-6E8A-4147-A177-3AD203B41FA5}">
                      <a16:colId xmlns:a16="http://schemas.microsoft.com/office/drawing/2014/main" val="133206134"/>
                    </a:ext>
                  </a:extLst>
                </a:gridCol>
                <a:gridCol w="581767">
                  <a:extLst>
                    <a:ext uri="{9D8B030D-6E8A-4147-A177-3AD203B41FA5}">
                      <a16:colId xmlns:a16="http://schemas.microsoft.com/office/drawing/2014/main" val="4236265656"/>
                    </a:ext>
                  </a:extLst>
                </a:gridCol>
              </a:tblGrid>
              <a:tr h="4034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committee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immediate, immediately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signature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6191039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communicate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individual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sincere, sincerely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2963170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community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interfere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soldier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1916934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competition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interrupt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stomach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203055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conscience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language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sufficient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1132548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conscious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leisure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suggest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092176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controversy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lightning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symbol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280024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convenience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marvellous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system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1755035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correspond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mischievous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temperature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2754181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criticise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muscle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thorough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0543527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curiosity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necessary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twelfth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9150866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definite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neighbour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variety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8104385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desperate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nuisance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vegetable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400814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determined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occupy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vehicle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63929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develop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occur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yacht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879320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dictionary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opportunity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68522"/>
                  </a:ext>
                </a:extLst>
              </a:tr>
              <a:tr h="40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disastrous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parliament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 Rounded MT Bold" panose="020F07040305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76" marR="353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4801645"/>
                  </a:ext>
                </a:extLst>
              </a:tr>
            </a:tbl>
          </a:graphicData>
        </a:graphic>
      </p:graphicFrame>
      <p:pic>
        <p:nvPicPr>
          <p:cNvPr id="3" name="Picture 1" descr="Image result for spelling bee">
            <a:extLst>
              <a:ext uri="{FF2B5EF4-FFF2-40B4-BE49-F238E27FC236}">
                <a16:creationId xmlns:a16="http://schemas.microsoft.com/office/drawing/2014/main" id="{AFE10708-08BA-4007-859C-BD25E0A18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707" y="3429000"/>
            <a:ext cx="74798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result for spelling bee">
            <a:extLst>
              <a:ext uri="{FF2B5EF4-FFF2-40B4-BE49-F238E27FC236}">
                <a16:creationId xmlns:a16="http://schemas.microsoft.com/office/drawing/2014/main" id="{172343B2-43AF-4A37-A69F-B30F498D7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907" y="533400"/>
            <a:ext cx="74798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4660052-8ACE-4C51-96AD-2EDEA3054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819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B2AB2CB-EC23-4E93-863F-D264F9D01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" y="1547366"/>
            <a:ext cx="28194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List </a:t>
            </a:r>
            <a:endParaRPr lang="en-GB" altLang="en-US" sz="32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Berlin Sans FB" panose="020E0602020502020306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/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Years 5 &amp; 6</a:t>
            </a:r>
            <a:endParaRPr kumimoji="0" lang="en-GB" altLang="en-US" sz="3200" b="0" i="0" u="none" strike="noStrike" cap="none" normalizeH="0" baseline="0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effectLst/>
              <a:latin typeface="Berlin Sans FB" panose="020E0602020502020306" pitchFamily="34" charset="0"/>
            </a:endParaRPr>
          </a:p>
        </p:txBody>
      </p:sp>
      <p:pic>
        <p:nvPicPr>
          <p:cNvPr id="7" name="Picture 6" descr="Image result for school clipart">
            <a:extLst>
              <a:ext uri="{FF2B5EF4-FFF2-40B4-BE49-F238E27FC236}">
                <a16:creationId xmlns:a16="http://schemas.microsoft.com/office/drawing/2014/main" id="{F4E3AC62-C21D-4CA4-9D39-517DDB967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4766816"/>
            <a:ext cx="2228850" cy="149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531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463</Words>
  <Application>Microsoft Office PowerPoint</Application>
  <PresentationFormat>Widescreen</PresentationFormat>
  <Paragraphs>577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Arial Rounded MT Bold</vt:lpstr>
      <vt:lpstr>Berlin Sans FB</vt:lpstr>
      <vt:lpstr>Berlin Sans FB Demi</vt:lpstr>
      <vt:lpstr>Calibri</vt:lpstr>
      <vt:lpstr>Calibri Light</vt:lpstr>
      <vt:lpstr>Times New Roman</vt:lpstr>
      <vt:lpstr>Office Theme</vt:lpstr>
      <vt:lpstr>Year 5/6 Spellings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Ardbeg</dc:creator>
  <cp:lastModifiedBy>Ardbeg</cp:lastModifiedBy>
  <cp:revision>10</cp:revision>
  <dcterms:created xsi:type="dcterms:W3CDTF">2018-05-16T13:21:08Z</dcterms:created>
  <dcterms:modified xsi:type="dcterms:W3CDTF">2018-05-16T13:45:59Z</dcterms:modified>
</cp:coreProperties>
</file>