
<file path=[Content_Types].xml><?xml version="1.0" encoding="utf-8"?>
<Types xmlns="http://schemas.openxmlformats.org/package/2006/content-types">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8"/>
  </p:notesMasterIdLst>
  <p:sldIdLst>
    <p:sldId id="256" r:id="rId2"/>
    <p:sldId id="257" r:id="rId3"/>
    <p:sldId id="258" r:id="rId4"/>
    <p:sldId id="259" r:id="rId5"/>
    <p:sldId id="260" r:id="rId6"/>
    <p:sldId id="261" r:id="rId7"/>
  </p:sldIdLst>
  <p:sldSz cx="12801600" cy="9601200" type="A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C5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314" autoAdjust="0"/>
    <p:restoredTop sz="94585"/>
  </p:normalViewPr>
  <p:slideViewPr>
    <p:cSldViewPr snapToGrid="0" snapToObjects="1">
      <p:cViewPr>
        <p:scale>
          <a:sx n="110" d="100"/>
          <a:sy n="110" d="100"/>
        </p:scale>
        <p:origin x="1296" y="-67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5459F8E9-639A-124F-A796-40D561BFEACC}" type="datetimeFigureOut">
              <a:rPr lang="en-US" smtClean="0"/>
              <a:t>12/18/25</a:t>
            </a:fld>
            <a:endParaRPr lang="en-US"/>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BC330C9F-2589-8A4E-A07C-679C75619E0D}" type="slidenum">
              <a:rPr lang="en-US" smtClean="0"/>
              <a:t>‹#›</a:t>
            </a:fld>
            <a:endParaRPr lang="en-US"/>
          </a:p>
        </p:txBody>
      </p:sp>
    </p:spTree>
    <p:extLst>
      <p:ext uri="{BB962C8B-B14F-4D97-AF65-F5344CB8AC3E}">
        <p14:creationId xmlns:p14="http://schemas.microsoft.com/office/powerpoint/2010/main" val="1407428632"/>
      </p:ext>
    </p:extLst>
  </p:cSld>
  <p:clrMap bg1="lt1" tx1="dk1" bg2="lt2" tx2="dk2" accent1="accent1" accent2="accent2" accent3="accent3" accent4="accent4" accent5="accent5" accent6="accent6" hlink="hlink" folHlink="folHlink"/>
  <p:notesStyle>
    <a:lvl1pPr marL="0" algn="l" defTabSz="1221913" rtl="0" eaLnBrk="1" latinLnBrk="0" hangingPunct="1">
      <a:defRPr sz="1604" kern="1200">
        <a:solidFill>
          <a:schemeClr val="tx1"/>
        </a:solidFill>
        <a:latin typeface="+mn-lt"/>
        <a:ea typeface="+mn-ea"/>
        <a:cs typeface="+mn-cs"/>
      </a:defRPr>
    </a:lvl1pPr>
    <a:lvl2pPr marL="610956" algn="l" defTabSz="1221913" rtl="0" eaLnBrk="1" latinLnBrk="0" hangingPunct="1">
      <a:defRPr sz="1604" kern="1200">
        <a:solidFill>
          <a:schemeClr val="tx1"/>
        </a:solidFill>
        <a:latin typeface="+mn-lt"/>
        <a:ea typeface="+mn-ea"/>
        <a:cs typeface="+mn-cs"/>
      </a:defRPr>
    </a:lvl2pPr>
    <a:lvl3pPr marL="1221913" algn="l" defTabSz="1221913" rtl="0" eaLnBrk="1" latinLnBrk="0" hangingPunct="1">
      <a:defRPr sz="1604" kern="1200">
        <a:solidFill>
          <a:schemeClr val="tx1"/>
        </a:solidFill>
        <a:latin typeface="+mn-lt"/>
        <a:ea typeface="+mn-ea"/>
        <a:cs typeface="+mn-cs"/>
      </a:defRPr>
    </a:lvl3pPr>
    <a:lvl4pPr marL="1832869" algn="l" defTabSz="1221913" rtl="0" eaLnBrk="1" latinLnBrk="0" hangingPunct="1">
      <a:defRPr sz="1604" kern="1200">
        <a:solidFill>
          <a:schemeClr val="tx1"/>
        </a:solidFill>
        <a:latin typeface="+mn-lt"/>
        <a:ea typeface="+mn-ea"/>
        <a:cs typeface="+mn-cs"/>
      </a:defRPr>
    </a:lvl4pPr>
    <a:lvl5pPr marL="2443825" algn="l" defTabSz="1221913" rtl="0" eaLnBrk="1" latinLnBrk="0" hangingPunct="1">
      <a:defRPr sz="1604" kern="1200">
        <a:solidFill>
          <a:schemeClr val="tx1"/>
        </a:solidFill>
        <a:latin typeface="+mn-lt"/>
        <a:ea typeface="+mn-ea"/>
        <a:cs typeface="+mn-cs"/>
      </a:defRPr>
    </a:lvl5pPr>
    <a:lvl6pPr marL="3054782" algn="l" defTabSz="1221913" rtl="0" eaLnBrk="1" latinLnBrk="0" hangingPunct="1">
      <a:defRPr sz="1604" kern="1200">
        <a:solidFill>
          <a:schemeClr val="tx1"/>
        </a:solidFill>
        <a:latin typeface="+mn-lt"/>
        <a:ea typeface="+mn-ea"/>
        <a:cs typeface="+mn-cs"/>
      </a:defRPr>
    </a:lvl6pPr>
    <a:lvl7pPr marL="3665738" algn="l" defTabSz="1221913" rtl="0" eaLnBrk="1" latinLnBrk="0" hangingPunct="1">
      <a:defRPr sz="1604" kern="1200">
        <a:solidFill>
          <a:schemeClr val="tx1"/>
        </a:solidFill>
        <a:latin typeface="+mn-lt"/>
        <a:ea typeface="+mn-ea"/>
        <a:cs typeface="+mn-cs"/>
      </a:defRPr>
    </a:lvl7pPr>
    <a:lvl8pPr marL="4276695" algn="l" defTabSz="1221913" rtl="0" eaLnBrk="1" latinLnBrk="0" hangingPunct="1">
      <a:defRPr sz="1604" kern="1200">
        <a:solidFill>
          <a:schemeClr val="tx1"/>
        </a:solidFill>
        <a:latin typeface="+mn-lt"/>
        <a:ea typeface="+mn-ea"/>
        <a:cs typeface="+mn-cs"/>
      </a:defRPr>
    </a:lvl8pPr>
    <a:lvl9pPr marL="4887651" algn="l" defTabSz="1221913" rtl="0" eaLnBrk="1" latinLnBrk="0" hangingPunct="1">
      <a:defRPr sz="1604"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6813" y="1241425"/>
            <a:ext cx="44640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30C9F-2589-8A4E-A07C-679C75619E0D}" type="slidenum">
              <a:rPr lang="en-US" smtClean="0"/>
              <a:t>1</a:t>
            </a:fld>
            <a:endParaRPr lang="en-US"/>
          </a:p>
        </p:txBody>
      </p:sp>
    </p:spTree>
    <p:extLst>
      <p:ext uri="{BB962C8B-B14F-4D97-AF65-F5344CB8AC3E}">
        <p14:creationId xmlns:p14="http://schemas.microsoft.com/office/powerpoint/2010/main" val="38579420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6813" y="1241425"/>
            <a:ext cx="44640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30C9F-2589-8A4E-A07C-679C75619E0D}" type="slidenum">
              <a:rPr lang="en-US" smtClean="0"/>
              <a:t>2</a:t>
            </a:fld>
            <a:endParaRPr lang="en-US"/>
          </a:p>
        </p:txBody>
      </p:sp>
    </p:spTree>
    <p:extLst>
      <p:ext uri="{BB962C8B-B14F-4D97-AF65-F5344CB8AC3E}">
        <p14:creationId xmlns:p14="http://schemas.microsoft.com/office/powerpoint/2010/main" val="17633758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6813" y="1241425"/>
            <a:ext cx="44640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30C9F-2589-8A4E-A07C-679C75619E0D}" type="slidenum">
              <a:rPr lang="en-US" smtClean="0"/>
              <a:t>3</a:t>
            </a:fld>
            <a:endParaRPr lang="en-US"/>
          </a:p>
        </p:txBody>
      </p:sp>
    </p:spTree>
    <p:extLst>
      <p:ext uri="{BB962C8B-B14F-4D97-AF65-F5344CB8AC3E}">
        <p14:creationId xmlns:p14="http://schemas.microsoft.com/office/powerpoint/2010/main" val="19877156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6813" y="1241425"/>
            <a:ext cx="44640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30C9F-2589-8A4E-A07C-679C75619E0D}" type="slidenum">
              <a:rPr lang="en-US" smtClean="0"/>
              <a:t>4</a:t>
            </a:fld>
            <a:endParaRPr lang="en-US"/>
          </a:p>
        </p:txBody>
      </p:sp>
    </p:spTree>
    <p:extLst>
      <p:ext uri="{BB962C8B-B14F-4D97-AF65-F5344CB8AC3E}">
        <p14:creationId xmlns:p14="http://schemas.microsoft.com/office/powerpoint/2010/main" val="12117983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6813" y="1241425"/>
            <a:ext cx="44640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30C9F-2589-8A4E-A07C-679C75619E0D}" type="slidenum">
              <a:rPr lang="en-US" smtClean="0"/>
              <a:t>5</a:t>
            </a:fld>
            <a:endParaRPr lang="en-US"/>
          </a:p>
        </p:txBody>
      </p:sp>
    </p:spTree>
    <p:extLst>
      <p:ext uri="{BB962C8B-B14F-4D97-AF65-F5344CB8AC3E}">
        <p14:creationId xmlns:p14="http://schemas.microsoft.com/office/powerpoint/2010/main" val="21859849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6813" y="1241425"/>
            <a:ext cx="44640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30C9F-2589-8A4E-A07C-679C75619E0D}" type="slidenum">
              <a:rPr lang="en-US" smtClean="0"/>
              <a:t>6</a:t>
            </a:fld>
            <a:endParaRPr lang="en-US"/>
          </a:p>
        </p:txBody>
      </p:sp>
    </p:spTree>
    <p:extLst>
      <p:ext uri="{BB962C8B-B14F-4D97-AF65-F5344CB8AC3E}">
        <p14:creationId xmlns:p14="http://schemas.microsoft.com/office/powerpoint/2010/main" val="30486018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10"/>
            <a:ext cx="10881360" cy="3342639"/>
          </a:xfrm>
        </p:spPr>
        <p:txBody>
          <a:bodyPr anchor="b"/>
          <a:lstStyle>
            <a:lvl1pPr algn="ctr">
              <a:defRPr sz="8400"/>
            </a:lvl1pPr>
          </a:lstStyle>
          <a:p>
            <a:r>
              <a:rPr lang="en-GB"/>
              <a:t>Click to edit Master title style</a:t>
            </a:r>
            <a:endParaRPr lang="en-US" dirty="0"/>
          </a:p>
        </p:txBody>
      </p:sp>
      <p:sp>
        <p:nvSpPr>
          <p:cNvPr id="3" name="Subtitle 2"/>
          <p:cNvSpPr>
            <a:spLocks noGrp="1"/>
          </p:cNvSpPr>
          <p:nvPr>
            <p:ph type="subTitle" idx="1"/>
          </p:nvPr>
        </p:nvSpPr>
        <p:spPr>
          <a:xfrm>
            <a:off x="1600200" y="5042855"/>
            <a:ext cx="9601200" cy="2318067"/>
          </a:xfrm>
        </p:spPr>
        <p:txBody>
          <a:bodyPr/>
          <a:lstStyle>
            <a:lvl1pPr marL="0" indent="0" algn="ctr">
              <a:buNone/>
              <a:defRPr sz="3360"/>
            </a:lvl1pPr>
            <a:lvl2pPr marL="640103" indent="0" algn="ctr">
              <a:buNone/>
              <a:defRPr sz="2800"/>
            </a:lvl2pPr>
            <a:lvl3pPr marL="1280206" indent="0" algn="ctr">
              <a:buNone/>
              <a:defRPr sz="2520"/>
            </a:lvl3pPr>
            <a:lvl4pPr marL="1920309" indent="0" algn="ctr">
              <a:buNone/>
              <a:defRPr sz="2240"/>
            </a:lvl4pPr>
            <a:lvl5pPr marL="2560412" indent="0" algn="ctr">
              <a:buNone/>
              <a:defRPr sz="2240"/>
            </a:lvl5pPr>
            <a:lvl6pPr marL="3200516" indent="0" algn="ctr">
              <a:buNone/>
              <a:defRPr sz="2240"/>
            </a:lvl6pPr>
            <a:lvl7pPr marL="3840619" indent="0" algn="ctr">
              <a:buNone/>
              <a:defRPr sz="2240"/>
            </a:lvl7pPr>
            <a:lvl8pPr marL="4480722" indent="0" algn="ctr">
              <a:buNone/>
              <a:defRPr sz="2240"/>
            </a:lvl8pPr>
            <a:lvl9pPr marL="5120825" indent="0" algn="ctr">
              <a:buNone/>
              <a:defRPr sz="224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72EA5E9-1362-4148-88C7-FE49BBF2A7BE}" type="datetimeFigureOut">
              <a:rPr lang="en-US" smtClean="0"/>
              <a:t>12/18/25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13D14C-0857-C44F-90FE-749A112B06C6}" type="slidenum">
              <a:rPr lang="en-US" smtClean="0"/>
              <a:t>‹#›</a:t>
            </a:fld>
            <a:endParaRPr lang="en-US"/>
          </a:p>
        </p:txBody>
      </p:sp>
    </p:spTree>
    <p:extLst>
      <p:ext uri="{BB962C8B-B14F-4D97-AF65-F5344CB8AC3E}">
        <p14:creationId xmlns:p14="http://schemas.microsoft.com/office/powerpoint/2010/main" val="37969326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72EA5E9-1362-4148-88C7-FE49BBF2A7BE}" type="datetimeFigureOut">
              <a:rPr lang="en-US" smtClean="0"/>
              <a:t>12/18/25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13D14C-0857-C44F-90FE-749A112B06C6}" type="slidenum">
              <a:rPr lang="en-US" smtClean="0"/>
              <a:t>‹#›</a:t>
            </a:fld>
            <a:endParaRPr lang="en-US"/>
          </a:p>
        </p:txBody>
      </p:sp>
    </p:spTree>
    <p:extLst>
      <p:ext uri="{BB962C8B-B14F-4D97-AF65-F5344CB8AC3E}">
        <p14:creationId xmlns:p14="http://schemas.microsoft.com/office/powerpoint/2010/main" val="1263970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6"/>
            <a:ext cx="11041380" cy="3993832"/>
          </a:xfrm>
        </p:spPr>
        <p:txBody>
          <a:bodyPr anchor="b"/>
          <a:lstStyle>
            <a:lvl1pPr>
              <a:defRPr sz="8400"/>
            </a:lvl1pPr>
          </a:lstStyle>
          <a:p>
            <a:r>
              <a:rPr lang="en-GB"/>
              <a:t>Click to edit Master title style</a:t>
            </a:r>
            <a:endParaRPr lang="en-US" dirty="0"/>
          </a:p>
        </p:txBody>
      </p:sp>
      <p:sp>
        <p:nvSpPr>
          <p:cNvPr id="3" name="Text Placeholder 2"/>
          <p:cNvSpPr>
            <a:spLocks noGrp="1"/>
          </p:cNvSpPr>
          <p:nvPr>
            <p:ph type="body" idx="1"/>
          </p:nvPr>
        </p:nvSpPr>
        <p:spPr>
          <a:xfrm>
            <a:off x="873443" y="6425251"/>
            <a:ext cx="11041380" cy="2100262"/>
          </a:xfrm>
        </p:spPr>
        <p:txBody>
          <a:bodyPr/>
          <a:lstStyle>
            <a:lvl1pPr marL="0" indent="0">
              <a:buNone/>
              <a:defRPr sz="3360">
                <a:solidFill>
                  <a:schemeClr val="tx1"/>
                </a:solidFill>
              </a:defRPr>
            </a:lvl1pPr>
            <a:lvl2pPr marL="640103" indent="0">
              <a:buNone/>
              <a:defRPr sz="2800">
                <a:solidFill>
                  <a:schemeClr val="tx1">
                    <a:tint val="75000"/>
                  </a:schemeClr>
                </a:solidFill>
              </a:defRPr>
            </a:lvl2pPr>
            <a:lvl3pPr marL="1280206" indent="0">
              <a:buNone/>
              <a:defRPr sz="2520">
                <a:solidFill>
                  <a:schemeClr val="tx1">
                    <a:tint val="75000"/>
                  </a:schemeClr>
                </a:solidFill>
              </a:defRPr>
            </a:lvl3pPr>
            <a:lvl4pPr marL="1920309" indent="0">
              <a:buNone/>
              <a:defRPr sz="2240">
                <a:solidFill>
                  <a:schemeClr val="tx1">
                    <a:tint val="75000"/>
                  </a:schemeClr>
                </a:solidFill>
              </a:defRPr>
            </a:lvl4pPr>
            <a:lvl5pPr marL="2560412" indent="0">
              <a:buNone/>
              <a:defRPr sz="2240">
                <a:solidFill>
                  <a:schemeClr val="tx1">
                    <a:tint val="75000"/>
                  </a:schemeClr>
                </a:solidFill>
              </a:defRPr>
            </a:lvl5pPr>
            <a:lvl6pPr marL="3200516" indent="0">
              <a:buNone/>
              <a:defRPr sz="2240">
                <a:solidFill>
                  <a:schemeClr val="tx1">
                    <a:tint val="75000"/>
                  </a:schemeClr>
                </a:solidFill>
              </a:defRPr>
            </a:lvl6pPr>
            <a:lvl7pPr marL="3840619" indent="0">
              <a:buNone/>
              <a:defRPr sz="2240">
                <a:solidFill>
                  <a:schemeClr val="tx1">
                    <a:tint val="75000"/>
                  </a:schemeClr>
                </a:solidFill>
              </a:defRPr>
            </a:lvl7pPr>
            <a:lvl8pPr marL="4480722" indent="0">
              <a:buNone/>
              <a:defRPr sz="2240">
                <a:solidFill>
                  <a:schemeClr val="tx1">
                    <a:tint val="75000"/>
                  </a:schemeClr>
                </a:solidFill>
              </a:defRPr>
            </a:lvl8pPr>
            <a:lvl9pPr marL="5120825" indent="0">
              <a:buNone/>
              <a:defRPr sz="224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72EA5E9-1362-4148-88C7-FE49BBF2A7BE}" type="datetimeFigureOut">
              <a:rPr lang="en-US" smtClean="0"/>
              <a:t>12/18/25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13D14C-0857-C44F-90FE-749A112B06C6}" type="slidenum">
              <a:rPr lang="en-US" smtClean="0"/>
              <a:t>‹#›</a:t>
            </a:fld>
            <a:endParaRPr lang="en-US"/>
          </a:p>
        </p:txBody>
      </p:sp>
    </p:spTree>
    <p:extLst>
      <p:ext uri="{BB962C8B-B14F-4D97-AF65-F5344CB8AC3E}">
        <p14:creationId xmlns:p14="http://schemas.microsoft.com/office/powerpoint/2010/main" val="2796952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80811"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72EA5E9-1362-4148-88C7-FE49BBF2A7BE}" type="datetimeFigureOut">
              <a:rPr lang="en-US" smtClean="0"/>
              <a:t>12/18/25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113D14C-0857-C44F-90FE-749A112B06C6}" type="slidenum">
              <a:rPr lang="en-US" smtClean="0"/>
              <a:t>‹#›</a:t>
            </a:fld>
            <a:endParaRPr lang="en-US"/>
          </a:p>
        </p:txBody>
      </p:sp>
    </p:spTree>
    <p:extLst>
      <p:ext uri="{BB962C8B-B14F-4D97-AF65-F5344CB8AC3E}">
        <p14:creationId xmlns:p14="http://schemas.microsoft.com/office/powerpoint/2010/main" val="3319834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6"/>
            <a:ext cx="11041380" cy="1855788"/>
          </a:xfrm>
        </p:spPr>
        <p:txBody>
          <a:bodyPr/>
          <a:lstStyle/>
          <a:p>
            <a:r>
              <a:rPr lang="en-GB"/>
              <a:t>Click to edit Master title style</a:t>
            </a:r>
            <a:endParaRPr lang="en-US" dirty="0"/>
          </a:p>
        </p:txBody>
      </p:sp>
      <p:sp>
        <p:nvSpPr>
          <p:cNvPr id="3" name="Text Placeholder 2"/>
          <p:cNvSpPr>
            <a:spLocks noGrp="1"/>
          </p:cNvSpPr>
          <p:nvPr>
            <p:ph type="body" idx="1"/>
          </p:nvPr>
        </p:nvSpPr>
        <p:spPr>
          <a:xfrm>
            <a:off x="881779" y="2353629"/>
            <a:ext cx="5415676" cy="1153477"/>
          </a:xfrm>
        </p:spPr>
        <p:txBody>
          <a:bodyPr anchor="b"/>
          <a:lstStyle>
            <a:lvl1pPr marL="0" indent="0">
              <a:buNone/>
              <a:defRPr sz="3360" b="1"/>
            </a:lvl1pPr>
            <a:lvl2pPr marL="640103" indent="0">
              <a:buNone/>
              <a:defRPr sz="2800" b="1"/>
            </a:lvl2pPr>
            <a:lvl3pPr marL="1280206" indent="0">
              <a:buNone/>
              <a:defRPr sz="2520" b="1"/>
            </a:lvl3pPr>
            <a:lvl4pPr marL="1920309" indent="0">
              <a:buNone/>
              <a:defRPr sz="2240" b="1"/>
            </a:lvl4pPr>
            <a:lvl5pPr marL="2560412" indent="0">
              <a:buNone/>
              <a:defRPr sz="2240" b="1"/>
            </a:lvl5pPr>
            <a:lvl6pPr marL="3200516" indent="0">
              <a:buNone/>
              <a:defRPr sz="2240" b="1"/>
            </a:lvl6pPr>
            <a:lvl7pPr marL="3840619" indent="0">
              <a:buNone/>
              <a:defRPr sz="2240" b="1"/>
            </a:lvl7pPr>
            <a:lvl8pPr marL="4480722" indent="0">
              <a:buNone/>
              <a:defRPr sz="2240" b="1"/>
            </a:lvl8pPr>
            <a:lvl9pPr marL="5120825" indent="0">
              <a:buNone/>
              <a:defRPr sz="2240" b="1"/>
            </a:lvl9pPr>
          </a:lstStyle>
          <a:p>
            <a:pPr lvl="0"/>
            <a:r>
              <a:rPr lang="en-GB"/>
              <a:t>Click to edit Master text styles</a:t>
            </a:r>
          </a:p>
        </p:txBody>
      </p:sp>
      <p:sp>
        <p:nvSpPr>
          <p:cNvPr id="4" name="Content Placeholder 3"/>
          <p:cNvSpPr>
            <a:spLocks noGrp="1"/>
          </p:cNvSpPr>
          <p:nvPr>
            <p:ph sz="half" idx="2"/>
          </p:nvPr>
        </p:nvSpPr>
        <p:spPr>
          <a:xfrm>
            <a:off x="881779" y="3507105"/>
            <a:ext cx="5415676" cy="515842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80811" y="2353629"/>
            <a:ext cx="5442347" cy="1153477"/>
          </a:xfrm>
        </p:spPr>
        <p:txBody>
          <a:bodyPr anchor="b"/>
          <a:lstStyle>
            <a:lvl1pPr marL="0" indent="0">
              <a:buNone/>
              <a:defRPr sz="3360" b="1"/>
            </a:lvl1pPr>
            <a:lvl2pPr marL="640103" indent="0">
              <a:buNone/>
              <a:defRPr sz="2800" b="1"/>
            </a:lvl2pPr>
            <a:lvl3pPr marL="1280206" indent="0">
              <a:buNone/>
              <a:defRPr sz="2520" b="1"/>
            </a:lvl3pPr>
            <a:lvl4pPr marL="1920309" indent="0">
              <a:buNone/>
              <a:defRPr sz="2240" b="1"/>
            </a:lvl4pPr>
            <a:lvl5pPr marL="2560412" indent="0">
              <a:buNone/>
              <a:defRPr sz="2240" b="1"/>
            </a:lvl5pPr>
            <a:lvl6pPr marL="3200516" indent="0">
              <a:buNone/>
              <a:defRPr sz="2240" b="1"/>
            </a:lvl6pPr>
            <a:lvl7pPr marL="3840619" indent="0">
              <a:buNone/>
              <a:defRPr sz="2240" b="1"/>
            </a:lvl7pPr>
            <a:lvl8pPr marL="4480722" indent="0">
              <a:buNone/>
              <a:defRPr sz="2240" b="1"/>
            </a:lvl8pPr>
            <a:lvl9pPr marL="5120825" indent="0">
              <a:buNone/>
              <a:defRPr sz="2240" b="1"/>
            </a:lvl9pPr>
          </a:lstStyle>
          <a:p>
            <a:pPr lvl="0"/>
            <a:r>
              <a:rPr lang="en-GB"/>
              <a:t>Click to edit Master text styles</a:t>
            </a:r>
          </a:p>
        </p:txBody>
      </p:sp>
      <p:sp>
        <p:nvSpPr>
          <p:cNvPr id="6" name="Content Placeholder 5"/>
          <p:cNvSpPr>
            <a:spLocks noGrp="1"/>
          </p:cNvSpPr>
          <p:nvPr>
            <p:ph sz="quarter" idx="4"/>
          </p:nvPr>
        </p:nvSpPr>
        <p:spPr>
          <a:xfrm>
            <a:off x="6480811" y="3507105"/>
            <a:ext cx="5442347" cy="515842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72EA5E9-1362-4148-88C7-FE49BBF2A7BE}" type="datetimeFigureOut">
              <a:rPr lang="en-US" smtClean="0"/>
              <a:t>12/18/25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113D14C-0857-C44F-90FE-749A112B06C6}" type="slidenum">
              <a:rPr lang="en-US" smtClean="0"/>
              <a:t>‹#›</a:t>
            </a:fld>
            <a:endParaRPr lang="en-US"/>
          </a:p>
        </p:txBody>
      </p:sp>
    </p:spTree>
    <p:extLst>
      <p:ext uri="{BB962C8B-B14F-4D97-AF65-F5344CB8AC3E}">
        <p14:creationId xmlns:p14="http://schemas.microsoft.com/office/powerpoint/2010/main" val="35298275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72EA5E9-1362-4148-88C7-FE49BBF2A7BE}" type="datetimeFigureOut">
              <a:rPr lang="en-US" smtClean="0"/>
              <a:t>12/18/25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113D14C-0857-C44F-90FE-749A112B06C6}" type="slidenum">
              <a:rPr lang="en-US" smtClean="0"/>
              <a:t>‹#›</a:t>
            </a:fld>
            <a:endParaRPr lang="en-US"/>
          </a:p>
        </p:txBody>
      </p:sp>
    </p:spTree>
    <p:extLst>
      <p:ext uri="{BB962C8B-B14F-4D97-AF65-F5344CB8AC3E}">
        <p14:creationId xmlns:p14="http://schemas.microsoft.com/office/powerpoint/2010/main" val="20271445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2EA5E9-1362-4148-88C7-FE49BBF2A7BE}" type="datetimeFigureOut">
              <a:rPr lang="en-US" smtClean="0"/>
              <a:t>12/18/25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113D14C-0857-C44F-90FE-749A112B06C6}" type="slidenum">
              <a:rPr lang="en-US" smtClean="0"/>
              <a:t>‹#›</a:t>
            </a:fld>
            <a:endParaRPr lang="en-US"/>
          </a:p>
        </p:txBody>
      </p:sp>
    </p:spTree>
    <p:extLst>
      <p:ext uri="{BB962C8B-B14F-4D97-AF65-F5344CB8AC3E}">
        <p14:creationId xmlns:p14="http://schemas.microsoft.com/office/powerpoint/2010/main" val="3688758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9" y="640080"/>
            <a:ext cx="4128849" cy="2240280"/>
          </a:xfrm>
        </p:spPr>
        <p:txBody>
          <a:bodyPr anchor="b"/>
          <a:lstStyle>
            <a:lvl1pPr>
              <a:defRPr sz="4481"/>
            </a:lvl1pPr>
          </a:lstStyle>
          <a:p>
            <a:r>
              <a:rPr lang="en-GB"/>
              <a:t>Click to edit Master title style</a:t>
            </a:r>
            <a:endParaRPr lang="en-US" dirty="0"/>
          </a:p>
        </p:txBody>
      </p:sp>
      <p:sp>
        <p:nvSpPr>
          <p:cNvPr id="3" name="Content Placeholder 2"/>
          <p:cNvSpPr>
            <a:spLocks noGrp="1"/>
          </p:cNvSpPr>
          <p:nvPr>
            <p:ph idx="1"/>
          </p:nvPr>
        </p:nvSpPr>
        <p:spPr>
          <a:xfrm>
            <a:off x="5442347" y="1382398"/>
            <a:ext cx="6480810" cy="6823074"/>
          </a:xfrm>
        </p:spPr>
        <p:txBody>
          <a:bodyPr/>
          <a:lstStyle>
            <a:lvl1pPr>
              <a:defRPr sz="4481"/>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81779" y="2880361"/>
            <a:ext cx="4128849" cy="5336223"/>
          </a:xfrm>
        </p:spPr>
        <p:txBody>
          <a:bodyPr/>
          <a:lstStyle>
            <a:lvl1pPr marL="0" indent="0">
              <a:buNone/>
              <a:defRPr sz="2240"/>
            </a:lvl1pPr>
            <a:lvl2pPr marL="640103" indent="0">
              <a:buNone/>
              <a:defRPr sz="1960"/>
            </a:lvl2pPr>
            <a:lvl3pPr marL="1280206" indent="0">
              <a:buNone/>
              <a:defRPr sz="1680"/>
            </a:lvl3pPr>
            <a:lvl4pPr marL="1920309" indent="0">
              <a:buNone/>
              <a:defRPr sz="1400"/>
            </a:lvl4pPr>
            <a:lvl5pPr marL="2560412" indent="0">
              <a:buNone/>
              <a:defRPr sz="1400"/>
            </a:lvl5pPr>
            <a:lvl6pPr marL="3200516" indent="0">
              <a:buNone/>
              <a:defRPr sz="1400"/>
            </a:lvl6pPr>
            <a:lvl7pPr marL="3840619" indent="0">
              <a:buNone/>
              <a:defRPr sz="1400"/>
            </a:lvl7pPr>
            <a:lvl8pPr marL="4480722" indent="0">
              <a:buNone/>
              <a:defRPr sz="1400"/>
            </a:lvl8pPr>
            <a:lvl9pPr marL="5120825"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B72EA5E9-1362-4148-88C7-FE49BBF2A7BE}" type="datetimeFigureOut">
              <a:rPr lang="en-US" smtClean="0"/>
              <a:t>12/18/25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113D14C-0857-C44F-90FE-749A112B06C6}" type="slidenum">
              <a:rPr lang="en-US" smtClean="0"/>
              <a:t>‹#›</a:t>
            </a:fld>
            <a:endParaRPr lang="en-US"/>
          </a:p>
        </p:txBody>
      </p:sp>
    </p:spTree>
    <p:extLst>
      <p:ext uri="{BB962C8B-B14F-4D97-AF65-F5344CB8AC3E}">
        <p14:creationId xmlns:p14="http://schemas.microsoft.com/office/powerpoint/2010/main" val="32739853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9" y="640080"/>
            <a:ext cx="4128849" cy="2240280"/>
          </a:xfrm>
        </p:spPr>
        <p:txBody>
          <a:bodyPr anchor="b"/>
          <a:lstStyle>
            <a:lvl1pPr>
              <a:defRPr sz="4481"/>
            </a:lvl1pPr>
          </a:lstStyle>
          <a:p>
            <a:r>
              <a:rPr lang="en-GB"/>
              <a:t>Click to edit Master title style</a:t>
            </a:r>
            <a:endParaRPr lang="en-US" dirty="0"/>
          </a:p>
        </p:txBody>
      </p:sp>
      <p:sp>
        <p:nvSpPr>
          <p:cNvPr id="3" name="Picture Placeholder 2"/>
          <p:cNvSpPr>
            <a:spLocks noGrp="1" noChangeAspect="1"/>
          </p:cNvSpPr>
          <p:nvPr>
            <p:ph type="pic" idx="1"/>
          </p:nvPr>
        </p:nvSpPr>
        <p:spPr>
          <a:xfrm>
            <a:off x="5442347" y="1382398"/>
            <a:ext cx="6480810" cy="6823074"/>
          </a:xfrm>
        </p:spPr>
        <p:txBody>
          <a:bodyPr anchor="t"/>
          <a:lstStyle>
            <a:lvl1pPr marL="0" indent="0">
              <a:buNone/>
              <a:defRPr sz="4481"/>
            </a:lvl1pPr>
            <a:lvl2pPr marL="640103" indent="0">
              <a:buNone/>
              <a:defRPr sz="3920"/>
            </a:lvl2pPr>
            <a:lvl3pPr marL="1280206" indent="0">
              <a:buNone/>
              <a:defRPr sz="3360"/>
            </a:lvl3pPr>
            <a:lvl4pPr marL="1920309" indent="0">
              <a:buNone/>
              <a:defRPr sz="2800"/>
            </a:lvl4pPr>
            <a:lvl5pPr marL="2560412" indent="0">
              <a:buNone/>
              <a:defRPr sz="2800"/>
            </a:lvl5pPr>
            <a:lvl6pPr marL="3200516" indent="0">
              <a:buNone/>
              <a:defRPr sz="2800"/>
            </a:lvl6pPr>
            <a:lvl7pPr marL="3840619" indent="0">
              <a:buNone/>
              <a:defRPr sz="2800"/>
            </a:lvl7pPr>
            <a:lvl8pPr marL="4480722" indent="0">
              <a:buNone/>
              <a:defRPr sz="2800"/>
            </a:lvl8pPr>
            <a:lvl9pPr marL="5120825" indent="0">
              <a:buNone/>
              <a:defRPr sz="2800"/>
            </a:lvl9pPr>
          </a:lstStyle>
          <a:p>
            <a:r>
              <a:rPr lang="en-GB"/>
              <a:t>Click icon to add picture</a:t>
            </a:r>
            <a:endParaRPr lang="en-US" dirty="0"/>
          </a:p>
        </p:txBody>
      </p:sp>
      <p:sp>
        <p:nvSpPr>
          <p:cNvPr id="4" name="Text Placeholder 3"/>
          <p:cNvSpPr>
            <a:spLocks noGrp="1"/>
          </p:cNvSpPr>
          <p:nvPr>
            <p:ph type="body" sz="half" idx="2"/>
          </p:nvPr>
        </p:nvSpPr>
        <p:spPr>
          <a:xfrm>
            <a:off x="881779" y="2880361"/>
            <a:ext cx="4128849" cy="5336223"/>
          </a:xfrm>
        </p:spPr>
        <p:txBody>
          <a:bodyPr/>
          <a:lstStyle>
            <a:lvl1pPr marL="0" indent="0">
              <a:buNone/>
              <a:defRPr sz="2240"/>
            </a:lvl1pPr>
            <a:lvl2pPr marL="640103" indent="0">
              <a:buNone/>
              <a:defRPr sz="1960"/>
            </a:lvl2pPr>
            <a:lvl3pPr marL="1280206" indent="0">
              <a:buNone/>
              <a:defRPr sz="1680"/>
            </a:lvl3pPr>
            <a:lvl4pPr marL="1920309" indent="0">
              <a:buNone/>
              <a:defRPr sz="1400"/>
            </a:lvl4pPr>
            <a:lvl5pPr marL="2560412" indent="0">
              <a:buNone/>
              <a:defRPr sz="1400"/>
            </a:lvl5pPr>
            <a:lvl6pPr marL="3200516" indent="0">
              <a:buNone/>
              <a:defRPr sz="1400"/>
            </a:lvl6pPr>
            <a:lvl7pPr marL="3840619" indent="0">
              <a:buNone/>
              <a:defRPr sz="1400"/>
            </a:lvl7pPr>
            <a:lvl8pPr marL="4480722" indent="0">
              <a:buNone/>
              <a:defRPr sz="1400"/>
            </a:lvl8pPr>
            <a:lvl9pPr marL="5120825"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B72EA5E9-1362-4148-88C7-FE49BBF2A7BE}" type="datetimeFigureOut">
              <a:rPr lang="en-US" smtClean="0"/>
              <a:t>12/18/25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113D14C-0857-C44F-90FE-749A112B06C6}" type="slidenum">
              <a:rPr lang="en-US" smtClean="0"/>
              <a:t>‹#›</a:t>
            </a:fld>
            <a:endParaRPr lang="en-US"/>
          </a:p>
        </p:txBody>
      </p:sp>
    </p:spTree>
    <p:extLst>
      <p:ext uri="{BB962C8B-B14F-4D97-AF65-F5344CB8AC3E}">
        <p14:creationId xmlns:p14="http://schemas.microsoft.com/office/powerpoint/2010/main" val="37953142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72EA5E9-1362-4148-88C7-FE49BBF2A7BE}" type="datetimeFigureOut">
              <a:rPr lang="en-US" smtClean="0"/>
              <a:t>12/18/25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13D14C-0857-C44F-90FE-749A112B06C6}" type="slidenum">
              <a:rPr lang="en-US" smtClean="0"/>
              <a:t>‹#›</a:t>
            </a:fld>
            <a:endParaRPr lang="en-US"/>
          </a:p>
        </p:txBody>
      </p:sp>
    </p:spTree>
    <p:extLst>
      <p:ext uri="{BB962C8B-B14F-4D97-AF65-F5344CB8AC3E}">
        <p14:creationId xmlns:p14="http://schemas.microsoft.com/office/powerpoint/2010/main" val="27117195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6"/>
            <a:ext cx="2760345" cy="8136573"/>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80112" y="511176"/>
            <a:ext cx="8121015" cy="813657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72EA5E9-1362-4148-88C7-FE49BBF2A7BE}" type="datetimeFigureOut">
              <a:rPr lang="en-US" smtClean="0"/>
              <a:t>12/18/25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13D14C-0857-C44F-90FE-749A112B06C6}" type="slidenum">
              <a:rPr lang="en-US" smtClean="0"/>
              <a:t>‹#›</a:t>
            </a:fld>
            <a:endParaRPr lang="en-US"/>
          </a:p>
        </p:txBody>
      </p:sp>
    </p:spTree>
    <p:extLst>
      <p:ext uri="{BB962C8B-B14F-4D97-AF65-F5344CB8AC3E}">
        <p14:creationId xmlns:p14="http://schemas.microsoft.com/office/powerpoint/2010/main" val="27351897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6"/>
            <a:ext cx="11041380" cy="185578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80110" y="8898893"/>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B72EA5E9-1362-4148-88C7-FE49BBF2A7BE}" type="datetimeFigureOut">
              <a:rPr lang="en-US" smtClean="0"/>
              <a:t>12/18/25</a:t>
            </a:fld>
            <a:endParaRPr lang="en-US"/>
          </a:p>
        </p:txBody>
      </p:sp>
      <p:sp>
        <p:nvSpPr>
          <p:cNvPr id="5" name="Footer Placeholder 4"/>
          <p:cNvSpPr>
            <a:spLocks noGrp="1"/>
          </p:cNvSpPr>
          <p:nvPr>
            <p:ph type="ftr" sz="quarter" idx="3"/>
          </p:nvPr>
        </p:nvSpPr>
        <p:spPr>
          <a:xfrm>
            <a:off x="4240530" y="8898893"/>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9041130" y="8898893"/>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6113D14C-0857-C44F-90FE-749A112B06C6}" type="slidenum">
              <a:rPr lang="en-US" smtClean="0"/>
              <a:t>‹#›</a:t>
            </a:fld>
            <a:endParaRPr lang="en-US"/>
          </a:p>
        </p:txBody>
      </p:sp>
    </p:spTree>
    <p:extLst>
      <p:ext uri="{BB962C8B-B14F-4D97-AF65-F5344CB8AC3E}">
        <p14:creationId xmlns:p14="http://schemas.microsoft.com/office/powerpoint/2010/main" val="313797294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280206"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52" indent="-320052" algn="l" defTabSz="1280206"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55" indent="-320052" algn="l" defTabSz="1280206"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58" indent="-320052" algn="l" defTabSz="1280206"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361" indent="-320052" algn="l" defTabSz="1280206"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464" indent="-320052" algn="l" defTabSz="1280206"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567" indent="-320052" algn="l" defTabSz="1280206"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670" indent="-320052" algn="l" defTabSz="1280206"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773" indent="-320052" algn="l" defTabSz="1280206"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876" indent="-320052" algn="l" defTabSz="1280206"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206" rtl="0" eaLnBrk="1" latinLnBrk="0" hangingPunct="1">
        <a:defRPr sz="2520" kern="1200">
          <a:solidFill>
            <a:schemeClr val="tx1"/>
          </a:solidFill>
          <a:latin typeface="+mn-lt"/>
          <a:ea typeface="+mn-ea"/>
          <a:cs typeface="+mn-cs"/>
        </a:defRPr>
      </a:lvl1pPr>
      <a:lvl2pPr marL="640103" algn="l" defTabSz="1280206" rtl="0" eaLnBrk="1" latinLnBrk="0" hangingPunct="1">
        <a:defRPr sz="2520" kern="1200">
          <a:solidFill>
            <a:schemeClr val="tx1"/>
          </a:solidFill>
          <a:latin typeface="+mn-lt"/>
          <a:ea typeface="+mn-ea"/>
          <a:cs typeface="+mn-cs"/>
        </a:defRPr>
      </a:lvl2pPr>
      <a:lvl3pPr marL="1280206" algn="l" defTabSz="1280206" rtl="0" eaLnBrk="1" latinLnBrk="0" hangingPunct="1">
        <a:defRPr sz="2520" kern="1200">
          <a:solidFill>
            <a:schemeClr val="tx1"/>
          </a:solidFill>
          <a:latin typeface="+mn-lt"/>
          <a:ea typeface="+mn-ea"/>
          <a:cs typeface="+mn-cs"/>
        </a:defRPr>
      </a:lvl3pPr>
      <a:lvl4pPr marL="1920309" algn="l" defTabSz="1280206" rtl="0" eaLnBrk="1" latinLnBrk="0" hangingPunct="1">
        <a:defRPr sz="2520" kern="1200">
          <a:solidFill>
            <a:schemeClr val="tx1"/>
          </a:solidFill>
          <a:latin typeface="+mn-lt"/>
          <a:ea typeface="+mn-ea"/>
          <a:cs typeface="+mn-cs"/>
        </a:defRPr>
      </a:lvl4pPr>
      <a:lvl5pPr marL="2560412" algn="l" defTabSz="1280206" rtl="0" eaLnBrk="1" latinLnBrk="0" hangingPunct="1">
        <a:defRPr sz="2520" kern="1200">
          <a:solidFill>
            <a:schemeClr val="tx1"/>
          </a:solidFill>
          <a:latin typeface="+mn-lt"/>
          <a:ea typeface="+mn-ea"/>
          <a:cs typeface="+mn-cs"/>
        </a:defRPr>
      </a:lvl5pPr>
      <a:lvl6pPr marL="3200516" algn="l" defTabSz="1280206" rtl="0" eaLnBrk="1" latinLnBrk="0" hangingPunct="1">
        <a:defRPr sz="2520" kern="1200">
          <a:solidFill>
            <a:schemeClr val="tx1"/>
          </a:solidFill>
          <a:latin typeface="+mn-lt"/>
          <a:ea typeface="+mn-ea"/>
          <a:cs typeface="+mn-cs"/>
        </a:defRPr>
      </a:lvl6pPr>
      <a:lvl7pPr marL="3840619" algn="l" defTabSz="1280206" rtl="0" eaLnBrk="1" latinLnBrk="0" hangingPunct="1">
        <a:defRPr sz="2520" kern="1200">
          <a:solidFill>
            <a:schemeClr val="tx1"/>
          </a:solidFill>
          <a:latin typeface="+mn-lt"/>
          <a:ea typeface="+mn-ea"/>
          <a:cs typeface="+mn-cs"/>
        </a:defRPr>
      </a:lvl7pPr>
      <a:lvl8pPr marL="4480722" algn="l" defTabSz="1280206" rtl="0" eaLnBrk="1" latinLnBrk="0" hangingPunct="1">
        <a:defRPr sz="2520" kern="1200">
          <a:solidFill>
            <a:schemeClr val="tx1"/>
          </a:solidFill>
          <a:latin typeface="+mn-lt"/>
          <a:ea typeface="+mn-ea"/>
          <a:cs typeface="+mn-cs"/>
        </a:defRPr>
      </a:lvl8pPr>
      <a:lvl9pPr marL="5120825" algn="l" defTabSz="1280206"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accessart.org.uk/explore-draw/"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tiff"/><Relationship Id="rId5" Type="http://schemas.openxmlformats.org/officeDocument/2006/relationships/hyperlink" Target="https://www.accessart.org.uk/2d-drawing-to-3d-making" TargetMode="External"/><Relationship Id="rId4" Type="http://schemas.openxmlformats.org/officeDocument/2006/relationships/hyperlink" Target="https://www.accessart.org.uk/storytelling-through-drawing/"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accessart.org.uk/exploring-the-world-through-mono-print/"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tiff"/><Relationship Id="rId5" Type="http://schemas.openxmlformats.org/officeDocument/2006/relationships/hyperlink" Target="https://www.accessart.org.uk/activism/" TargetMode="External"/><Relationship Id="rId4" Type="http://schemas.openxmlformats.org/officeDocument/2006/relationships/hyperlink" Target="https://www.accessart.org.uk/exploring-pattern/"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accessart.org.uk/be-an-architect/"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tiff"/><Relationship Id="rId4" Type="http://schemas.openxmlformats.org/officeDocument/2006/relationships/hyperlink" Target="https://www.accessart.org.uk/the-art-of-display/"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accessart.org.uk/expressive-painting/"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tiff"/><Relationship Id="rId5" Type="http://schemas.openxmlformats.org/officeDocument/2006/relationships/hyperlink" Target="https://www.accessart.org.uk/identity/" TargetMode="External"/><Relationship Id="rId4" Type="http://schemas.openxmlformats.org/officeDocument/2006/relationships/hyperlink" Target="https://www.accessart.org.uk/still-life/"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accessart.org.uk/stick-transformation-project/"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tiff"/><Relationship Id="rId5" Type="http://schemas.openxmlformats.org/officeDocument/2006/relationships/hyperlink" Target="https://www.accessart.org.uk/take-a-seat/" TargetMode="External"/><Relationship Id="rId4" Type="http://schemas.openxmlformats.org/officeDocument/2006/relationships/hyperlink" Target="https://www.accessart.org.uk/sculpture-and-structure"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accessart.org.uk/music-and-art/"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tiff"/><Relationship Id="rId5" Type="http://schemas.openxmlformats.org/officeDocument/2006/relationships/hyperlink" Target="https://www.accessart.org.uk/shadow-puppets/" TargetMode="External"/><Relationship Id="rId4" Type="http://schemas.openxmlformats.org/officeDocument/2006/relationships/hyperlink" Target="https://www.accessart.org.uk/sculptural-foo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D9F38862-412C-8848-8F73-8B58BFC7761A}"/>
              </a:ext>
            </a:extLst>
          </p:cNvPr>
          <p:cNvGraphicFramePr>
            <a:graphicFrameLocks noGrp="1"/>
          </p:cNvGraphicFramePr>
          <p:nvPr>
            <p:extLst>
              <p:ext uri="{D42A27DB-BD31-4B8C-83A1-F6EECF244321}">
                <p14:modId xmlns:p14="http://schemas.microsoft.com/office/powerpoint/2010/main" val="325885260"/>
              </p:ext>
            </p:extLst>
          </p:nvPr>
        </p:nvGraphicFramePr>
        <p:xfrm>
          <a:off x="197746" y="1241099"/>
          <a:ext cx="12443070" cy="7978176"/>
        </p:xfrm>
        <a:graphic>
          <a:graphicData uri="http://schemas.openxmlformats.org/drawingml/2006/table">
            <a:tbl>
              <a:tblPr firstRow="1" bandRow="1">
                <a:tableStyleId>{5940675A-B579-460E-94D1-54222C63F5DA}</a:tableStyleId>
              </a:tblPr>
              <a:tblGrid>
                <a:gridCol w="715970">
                  <a:extLst>
                    <a:ext uri="{9D8B030D-6E8A-4147-A177-3AD203B41FA5}">
                      <a16:colId xmlns:a16="http://schemas.microsoft.com/office/drawing/2014/main" val="567054839"/>
                    </a:ext>
                  </a:extLst>
                </a:gridCol>
                <a:gridCol w="1637958">
                  <a:extLst>
                    <a:ext uri="{9D8B030D-6E8A-4147-A177-3AD203B41FA5}">
                      <a16:colId xmlns:a16="http://schemas.microsoft.com/office/drawing/2014/main" val="2184383216"/>
                    </a:ext>
                  </a:extLst>
                </a:gridCol>
                <a:gridCol w="567359">
                  <a:extLst>
                    <a:ext uri="{9D8B030D-6E8A-4147-A177-3AD203B41FA5}">
                      <a16:colId xmlns:a16="http://schemas.microsoft.com/office/drawing/2014/main" val="3080244094"/>
                    </a:ext>
                  </a:extLst>
                </a:gridCol>
                <a:gridCol w="2385175">
                  <a:extLst>
                    <a:ext uri="{9D8B030D-6E8A-4147-A177-3AD203B41FA5}">
                      <a16:colId xmlns:a16="http://schemas.microsoft.com/office/drawing/2014/main" val="2793941482"/>
                    </a:ext>
                  </a:extLst>
                </a:gridCol>
                <a:gridCol w="797296">
                  <a:extLst>
                    <a:ext uri="{9D8B030D-6E8A-4147-A177-3AD203B41FA5}">
                      <a16:colId xmlns:a16="http://schemas.microsoft.com/office/drawing/2014/main" val="255912688"/>
                    </a:ext>
                  </a:extLst>
                </a:gridCol>
                <a:gridCol w="2788519">
                  <a:extLst>
                    <a:ext uri="{9D8B030D-6E8A-4147-A177-3AD203B41FA5}">
                      <a16:colId xmlns:a16="http://schemas.microsoft.com/office/drawing/2014/main" val="731539625"/>
                    </a:ext>
                  </a:extLst>
                </a:gridCol>
                <a:gridCol w="483598">
                  <a:extLst>
                    <a:ext uri="{9D8B030D-6E8A-4147-A177-3AD203B41FA5}">
                      <a16:colId xmlns:a16="http://schemas.microsoft.com/office/drawing/2014/main" val="1417418018"/>
                    </a:ext>
                  </a:extLst>
                </a:gridCol>
                <a:gridCol w="3067195">
                  <a:extLst>
                    <a:ext uri="{9D8B030D-6E8A-4147-A177-3AD203B41FA5}">
                      <a16:colId xmlns:a16="http://schemas.microsoft.com/office/drawing/2014/main" val="1017667180"/>
                    </a:ext>
                  </a:extLst>
                </a:gridCol>
              </a:tblGrid>
              <a:tr h="442289">
                <a:tc>
                  <a:txBody>
                    <a:bodyPr/>
                    <a:lstStyle/>
                    <a:p>
                      <a:pPr algn="ctr">
                        <a:lnSpc>
                          <a:spcPct val="100000"/>
                        </a:lnSpc>
                        <a:spcBef>
                          <a:spcPts val="0"/>
                        </a:spcBef>
                        <a:spcAft>
                          <a:spcPts val="0"/>
                        </a:spcAft>
                      </a:pPr>
                      <a:endParaRPr lang="en-GB" sz="900" b="1" u="none"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40000"/>
                        <a:lumOff val="60000"/>
                      </a:schemeClr>
                    </a:solidFill>
                  </a:tcPr>
                </a:tc>
                <a:tc>
                  <a:txBody>
                    <a:bodyPr/>
                    <a:lstStyle/>
                    <a:p>
                      <a:pPr algn="ctr">
                        <a:lnSpc>
                          <a:spcPct val="100000"/>
                        </a:lnSpc>
                        <a:spcBef>
                          <a:spcPts val="0"/>
                        </a:spcBef>
                        <a:spcAft>
                          <a:spcPts val="0"/>
                        </a:spcAft>
                      </a:pPr>
                      <a:r>
                        <a:rPr lang="en-US" sz="900" b="1" u="sng" dirty="0">
                          <a:effectLst/>
                          <a:latin typeface="+mn-lt"/>
                          <a:ea typeface="Calibri" panose="020F0502020204030204" pitchFamily="34" charset="0"/>
                          <a:cs typeface="Calibri" panose="020F0502020204030204" pitchFamily="34" charset="0"/>
                        </a:rPr>
                        <a:t>EYFS</a:t>
                      </a:r>
                      <a:endParaRPr lang="en-GB" sz="900" b="1" u="sng"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gridSpan="2">
                  <a:txBody>
                    <a:bodyPr/>
                    <a:lstStyle/>
                    <a:p>
                      <a:pPr algn="ctr">
                        <a:lnSpc>
                          <a:spcPct val="107000"/>
                        </a:lnSpc>
                        <a:spcAft>
                          <a:spcPts val="800"/>
                        </a:spcAft>
                      </a:pPr>
                      <a:r>
                        <a:rPr lang="en-US" sz="900" b="1" u="sng" dirty="0">
                          <a:solidFill>
                            <a:srgbClr val="000000"/>
                          </a:solidFill>
                          <a:effectLst/>
                          <a:latin typeface="+mn-lt"/>
                          <a:ea typeface="Calibri" panose="020F0502020204030204" pitchFamily="34" charset="0"/>
                          <a:cs typeface="Calibri" panose="020F0502020204030204" pitchFamily="34" charset="0"/>
                        </a:rPr>
                        <a:t>Y1/2</a:t>
                      </a:r>
                      <a:endParaRPr lang="en-GB" sz="900" b="1" u="sng" dirty="0">
                        <a:effectLst/>
                        <a:latin typeface="Calibri" panose="020F0502020204030204" pitchFamily="34" charset="0"/>
                        <a:ea typeface="Calibri" panose="020F0502020204030204" pitchFamily="34" charset="0"/>
                        <a:cs typeface="Times New Roman" panose="02020603050405020304" pitchFamily="18" charset="0"/>
                      </a:endParaRPr>
                    </a:p>
                  </a:txBody>
                  <a:tcPr marL="72009" marR="72009" marT="0" marB="0">
                    <a:solidFill>
                      <a:schemeClr val="accent6">
                        <a:lumMod val="20000"/>
                        <a:lumOff val="80000"/>
                      </a:schemeClr>
                    </a:solidFill>
                  </a:tcPr>
                </a:tc>
                <a:tc hMerge="1">
                  <a:txBody>
                    <a:bodyPr/>
                    <a:lstStyle/>
                    <a:p>
                      <a:pPr algn="ctr">
                        <a:lnSpc>
                          <a:spcPct val="107000"/>
                        </a:lnSpc>
                        <a:spcAft>
                          <a:spcPts val="800"/>
                        </a:spcAft>
                      </a:pPr>
                      <a:endParaRPr lang="en-GB" sz="900" b="1" u="sng" dirty="0">
                        <a:effectLst/>
                        <a:latin typeface="Calibri" panose="020F0502020204030204" pitchFamily="34" charset="0"/>
                        <a:ea typeface="Calibri" panose="020F0502020204030204" pitchFamily="34" charset="0"/>
                        <a:cs typeface="Times New Roman" panose="02020603050405020304" pitchFamily="18" charset="0"/>
                      </a:endParaRPr>
                    </a:p>
                  </a:txBody>
                  <a:tcPr marL="72009" marR="72009" marT="0" marB="0">
                    <a:solidFill>
                      <a:schemeClr val="accent6">
                        <a:lumMod val="20000"/>
                        <a:lumOff val="80000"/>
                      </a:schemeClr>
                    </a:solidFill>
                  </a:tcPr>
                </a:tc>
                <a:tc gridSpan="2">
                  <a:txBody>
                    <a:bodyPr/>
                    <a:lstStyle/>
                    <a:p>
                      <a:r>
                        <a:rPr lang="en-US" sz="900" b="1" u="sng" dirty="0">
                          <a:solidFill>
                            <a:srgbClr val="000000"/>
                          </a:solidFill>
                          <a:effectLst/>
                          <a:latin typeface="+mn-lt"/>
                          <a:ea typeface="Calibri" panose="020F0502020204030204" pitchFamily="34" charset="0"/>
                          <a:cs typeface="Calibri" panose="020F0502020204030204" pitchFamily="34" charset="0"/>
                        </a:rPr>
                        <a:t>Y3/4</a:t>
                      </a:r>
                      <a:endParaRPr lang="en-US" sz="900" dirty="0"/>
                    </a:p>
                  </a:txBody>
                  <a:tcPr marL="72009" marR="72009" marT="0" marB="0">
                    <a:solidFill>
                      <a:srgbClr val="F6C5FF"/>
                    </a:solidFill>
                  </a:tcPr>
                </a:tc>
                <a:tc hMerge="1">
                  <a:txBody>
                    <a:bodyPr/>
                    <a:lstStyle/>
                    <a:p>
                      <a:endParaRPr lang="en-US" sz="900" dirty="0"/>
                    </a:p>
                  </a:txBody>
                  <a:tcPr marL="72009" marR="72009" marT="0" marB="0">
                    <a:solidFill>
                      <a:srgbClr val="F6C5FF"/>
                    </a:solidFill>
                  </a:tcPr>
                </a:tc>
                <a:tc gridSpan="2">
                  <a:txBody>
                    <a:bodyPr/>
                    <a:lstStyle/>
                    <a:p>
                      <a:r>
                        <a:rPr lang="en-US" sz="900" b="1" u="sng" dirty="0">
                          <a:solidFill>
                            <a:srgbClr val="000000"/>
                          </a:solidFill>
                          <a:effectLst/>
                          <a:latin typeface="+mn-lt"/>
                          <a:ea typeface="Calibri" panose="020F0502020204030204" pitchFamily="34" charset="0"/>
                          <a:cs typeface="Calibri" panose="020F0502020204030204" pitchFamily="34" charset="0"/>
                        </a:rPr>
                        <a:t>Y5/6</a:t>
                      </a:r>
                      <a:endParaRPr lang="en-US" sz="900" dirty="0"/>
                    </a:p>
                  </a:txBody>
                  <a:tcPr marL="72009" marR="72009" marT="0" marB="0">
                    <a:solidFill>
                      <a:schemeClr val="accent4">
                        <a:lumMod val="20000"/>
                        <a:lumOff val="80000"/>
                      </a:schemeClr>
                    </a:solidFill>
                  </a:tcPr>
                </a:tc>
                <a:tc hMerge="1">
                  <a:txBody>
                    <a:bodyPr/>
                    <a:lstStyle/>
                    <a:p>
                      <a:endParaRPr lang="en-US" sz="900" dirty="0"/>
                    </a:p>
                  </a:txBody>
                  <a:tcPr marL="72009" marR="72009" marT="0" marB="0">
                    <a:solidFill>
                      <a:schemeClr val="accent4">
                        <a:lumMod val="20000"/>
                        <a:lumOff val="80000"/>
                      </a:schemeClr>
                    </a:solidFill>
                  </a:tcPr>
                </a:tc>
                <a:extLst>
                  <a:ext uri="{0D108BD9-81ED-4DB2-BD59-A6C34878D82A}">
                    <a16:rowId xmlns:a16="http://schemas.microsoft.com/office/drawing/2014/main" val="1847279511"/>
                  </a:ext>
                </a:extLst>
              </a:tr>
              <a:tr h="271985">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Christian Value</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gridSpan="7">
                  <a:txBody>
                    <a:bodyPr/>
                    <a:lstStyle/>
                    <a:p>
                      <a:pPr algn="ctr">
                        <a:lnSpc>
                          <a:spcPct val="100000"/>
                        </a:lnSpc>
                        <a:spcBef>
                          <a:spcPts val="0"/>
                        </a:spcBef>
                        <a:spcAft>
                          <a:spcPts val="0"/>
                        </a:spcAft>
                      </a:pPr>
                      <a:r>
                        <a:rPr lang="en-GB" sz="900" b="1" dirty="0">
                          <a:effectLst/>
                          <a:latin typeface="+mn-lt"/>
                          <a:ea typeface="Calibri" panose="020F0502020204030204" pitchFamily="34" charset="0"/>
                          <a:cs typeface="Times New Roman" panose="02020603050405020304" pitchFamily="18" charset="0"/>
                        </a:rPr>
                        <a:t>Truthfulness</a:t>
                      </a:r>
                    </a:p>
                  </a:txBody>
                  <a:tcPr marL="72009" marR="72009" marT="0" marB="0"/>
                </a:tc>
                <a:tc hMerge="1">
                  <a:txBody>
                    <a:bodyPr/>
                    <a:lstStyle/>
                    <a:p>
                      <a:endParaRPr lang="en-US"/>
                    </a:p>
                  </a:txBody>
                  <a:tcPr/>
                </a:tc>
                <a:tc hMerge="1">
                  <a:txBody>
                    <a:bodyPr/>
                    <a:lstStyle/>
                    <a:p>
                      <a:endParaRPr lang="en-GB"/>
                    </a:p>
                  </a:txBody>
                  <a:tcPr/>
                </a:tc>
                <a:tc hMerge="1">
                  <a:txBody>
                    <a:bodyPr/>
                    <a:lstStyle/>
                    <a:p>
                      <a:endParaRPr lang="en-US"/>
                    </a:p>
                  </a:txBody>
                  <a:tcPr/>
                </a:tc>
                <a:tc hMerge="1">
                  <a:txBody>
                    <a:bodyPr/>
                    <a:lstStyle/>
                    <a:p>
                      <a:endParaRPr lang="en-GB"/>
                    </a:p>
                  </a:txBody>
                  <a:tcPr/>
                </a:tc>
                <a:tc hMerge="1">
                  <a:txBody>
                    <a:bodyPr/>
                    <a:lstStyle/>
                    <a:p>
                      <a:endParaRPr lang="en-US"/>
                    </a:p>
                  </a:txBody>
                  <a:tcPr/>
                </a:tc>
                <a:tc hMerge="1">
                  <a:txBody>
                    <a:bodyPr/>
                    <a:lstStyle/>
                    <a:p>
                      <a:pPr algn="ctr">
                        <a:lnSpc>
                          <a:spcPct val="100000"/>
                        </a:lnSpc>
                        <a:spcBef>
                          <a:spcPts val="0"/>
                        </a:spcBef>
                        <a:spcAft>
                          <a:spcPts val="0"/>
                        </a:spcAft>
                      </a:pPr>
                      <a:endParaRPr lang="en-GB" sz="900" b="1" dirty="0">
                        <a:effectLst/>
                        <a:latin typeface="+mn-lt"/>
                        <a:ea typeface="Calibri" panose="020F0502020204030204" pitchFamily="34" charset="0"/>
                        <a:cs typeface="Times New Roman" panose="02020603050405020304" pitchFamily="18" charset="0"/>
                      </a:endParaRPr>
                    </a:p>
                  </a:txBody>
                  <a:tcPr marL="72009" marR="72009" marT="0" marB="0"/>
                </a:tc>
                <a:extLst>
                  <a:ext uri="{0D108BD9-81ED-4DB2-BD59-A6C34878D82A}">
                    <a16:rowId xmlns:a16="http://schemas.microsoft.com/office/drawing/2014/main" val="2368458065"/>
                  </a:ext>
                </a:extLst>
              </a:tr>
              <a:tr h="136034">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RE</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gridSpan="2">
                  <a:txBody>
                    <a:bodyPr/>
                    <a:lstStyle/>
                    <a:p>
                      <a:r>
                        <a:rPr lang="en-GB" sz="900" dirty="0">
                          <a:effectLst/>
                          <a:latin typeface="+mn-lt"/>
                          <a:ea typeface="Calibri" panose="020F0502020204030204" pitchFamily="34" charset="0"/>
                          <a:cs typeface="Times New Roman" panose="02020603050405020304" pitchFamily="18" charset="0"/>
                        </a:rPr>
                        <a:t>Vine and Branches</a:t>
                      </a:r>
                    </a:p>
                    <a:p>
                      <a:r>
                        <a:rPr lang="en-GB" sz="900" dirty="0">
                          <a:effectLst/>
                          <a:latin typeface="+mn-lt"/>
                          <a:ea typeface="Calibri" panose="020F0502020204030204" pitchFamily="34" charset="0"/>
                          <a:cs typeface="Times New Roman" panose="02020603050405020304" pitchFamily="18" charset="0"/>
                        </a:rPr>
                        <a:t>Creation and Covenant</a:t>
                      </a:r>
                    </a:p>
                  </a:txBody>
                  <a:tcPr marL="68580" marR="68580" marT="0" marB="0">
                    <a:solidFill>
                      <a:schemeClr val="accent5">
                        <a:lumMod val="20000"/>
                        <a:lumOff val="80000"/>
                      </a:schemeClr>
                    </a:solidFill>
                  </a:tcPr>
                </a:tc>
                <a:tc hMerge="1">
                  <a:txBody>
                    <a:bodyPr/>
                    <a:lstStyle/>
                    <a:p>
                      <a:r>
                        <a:rPr lang="en-GB" sz="900" dirty="0">
                          <a:effectLst/>
                          <a:latin typeface="+mn-lt"/>
                          <a:ea typeface="Calibri" panose="020F0502020204030204" pitchFamily="34" charset="0"/>
                          <a:cs typeface="Times New Roman" panose="02020603050405020304" pitchFamily="18" charset="0"/>
                        </a:rPr>
                        <a:t>Vine and Branches</a:t>
                      </a:r>
                    </a:p>
                    <a:p>
                      <a:pPr marL="0" marR="0" lvl="0" indent="0" algn="l" defTabSz="1280206" rtl="0" eaLnBrk="1" fontAlgn="auto" latinLnBrk="0" hangingPunct="1">
                        <a:lnSpc>
                          <a:spcPct val="100000"/>
                        </a:lnSpc>
                        <a:spcBef>
                          <a:spcPts val="0"/>
                        </a:spcBef>
                        <a:spcAft>
                          <a:spcPts val="0"/>
                        </a:spcAft>
                        <a:buClrTx/>
                        <a:buSzTx/>
                        <a:buFontTx/>
                        <a:buNone/>
                        <a:tabLst/>
                        <a:defRPr/>
                      </a:pPr>
                      <a:r>
                        <a:rPr lang="en-GB" sz="900" dirty="0">
                          <a:effectLst/>
                          <a:latin typeface="+mn-lt"/>
                          <a:ea typeface="Calibri" panose="020F0502020204030204" pitchFamily="34" charset="0"/>
                          <a:cs typeface="Times New Roman" panose="02020603050405020304" pitchFamily="18" charset="0"/>
                        </a:rPr>
                        <a:t>Creation and Covenant</a:t>
                      </a:r>
                    </a:p>
                    <a:p>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6">
                        <a:lumMod val="20000"/>
                        <a:lumOff val="80000"/>
                      </a:schemeClr>
                    </a:solidFill>
                  </a:tcPr>
                </a:tc>
                <a:tc gridSpan="2">
                  <a:txBody>
                    <a:bodyPr/>
                    <a:lstStyle/>
                    <a:p>
                      <a:r>
                        <a:rPr lang="en-GB" sz="900" dirty="0">
                          <a:effectLst/>
                          <a:latin typeface="+mn-lt"/>
                          <a:ea typeface="Calibri" panose="020F0502020204030204" pitchFamily="34" charset="0"/>
                          <a:cs typeface="Times New Roman" panose="02020603050405020304" pitchFamily="18" charset="0"/>
                        </a:rPr>
                        <a:t>Vine and Branches</a:t>
                      </a:r>
                    </a:p>
                    <a:p>
                      <a:pPr marL="0" marR="0" lvl="0" indent="0" algn="l" defTabSz="1280206" rtl="0" eaLnBrk="1" fontAlgn="auto" latinLnBrk="0" hangingPunct="1">
                        <a:lnSpc>
                          <a:spcPct val="100000"/>
                        </a:lnSpc>
                        <a:spcBef>
                          <a:spcPts val="0"/>
                        </a:spcBef>
                        <a:spcAft>
                          <a:spcPts val="0"/>
                        </a:spcAft>
                        <a:buClrTx/>
                        <a:buSzTx/>
                        <a:buFontTx/>
                        <a:buNone/>
                        <a:tabLst/>
                        <a:defRPr/>
                      </a:pPr>
                      <a:r>
                        <a:rPr lang="en-GB" sz="900" dirty="0">
                          <a:effectLst/>
                          <a:latin typeface="+mn-lt"/>
                          <a:ea typeface="Calibri" panose="020F0502020204030204" pitchFamily="34" charset="0"/>
                          <a:cs typeface="Times New Roman" panose="02020603050405020304" pitchFamily="18" charset="0"/>
                        </a:rPr>
                        <a:t>Creation and Covenant  </a:t>
                      </a:r>
                      <a:r>
                        <a:rPr lang="en-GB" sz="900" dirty="0" err="1">
                          <a:effectLst/>
                          <a:latin typeface="+mn-lt"/>
                          <a:ea typeface="Calibri" panose="020F0502020204030204" pitchFamily="34" charset="0"/>
                          <a:cs typeface="Times New Roman" panose="02020603050405020304" pitchFamily="18" charset="0"/>
                        </a:rPr>
                        <a:t>Yr</a:t>
                      </a:r>
                      <a:r>
                        <a:rPr lang="en-GB" sz="900" dirty="0">
                          <a:effectLst/>
                          <a:latin typeface="+mn-lt"/>
                          <a:ea typeface="Calibri" panose="020F0502020204030204" pitchFamily="34" charset="0"/>
                          <a:cs typeface="Times New Roman" panose="02020603050405020304" pitchFamily="18" charset="0"/>
                        </a:rPr>
                        <a:t> 1</a:t>
                      </a:r>
                    </a:p>
                  </a:txBody>
                  <a:tcPr marL="68580" marR="68580" marT="0" marB="0">
                    <a:solidFill>
                      <a:schemeClr val="accent6">
                        <a:lumMod val="20000"/>
                        <a:lumOff val="80000"/>
                      </a:schemeClr>
                    </a:solidFill>
                  </a:tcPr>
                </a:tc>
                <a:tc hMerge="1">
                  <a:txBody>
                    <a:bodyPr/>
                    <a:lstStyle/>
                    <a:p>
                      <a:r>
                        <a:rPr lang="en-GB" sz="900" dirty="0">
                          <a:effectLst/>
                          <a:latin typeface="+mn-lt"/>
                          <a:ea typeface="Calibri" panose="020F0502020204030204" pitchFamily="34" charset="0"/>
                          <a:cs typeface="Times New Roman" panose="02020603050405020304" pitchFamily="18" charset="0"/>
                        </a:rPr>
                        <a:t>Vine and Branches</a:t>
                      </a:r>
                    </a:p>
                    <a:p>
                      <a:pPr marL="0" marR="0" lvl="0" indent="0" algn="l" defTabSz="1280206" rtl="0" eaLnBrk="1" fontAlgn="auto" latinLnBrk="0" hangingPunct="1">
                        <a:lnSpc>
                          <a:spcPct val="100000"/>
                        </a:lnSpc>
                        <a:spcBef>
                          <a:spcPts val="0"/>
                        </a:spcBef>
                        <a:spcAft>
                          <a:spcPts val="0"/>
                        </a:spcAft>
                        <a:buClrTx/>
                        <a:buSzTx/>
                        <a:buFontTx/>
                        <a:buNone/>
                        <a:tabLst/>
                        <a:defRPr/>
                      </a:pPr>
                      <a:r>
                        <a:rPr lang="en-GB" sz="900" dirty="0">
                          <a:effectLst/>
                          <a:latin typeface="+mn-lt"/>
                          <a:ea typeface="Calibri" panose="020F0502020204030204" pitchFamily="34" charset="0"/>
                          <a:cs typeface="Times New Roman" panose="02020603050405020304" pitchFamily="18" charset="0"/>
                        </a:rPr>
                        <a:t>Creation and Covenant</a:t>
                      </a:r>
                    </a:p>
                    <a:p>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rgbClr val="F6C5FF"/>
                    </a:solidFill>
                  </a:tcPr>
                </a:tc>
                <a:tc gridSpan="2">
                  <a:txBody>
                    <a:bodyPr/>
                    <a:lstStyle/>
                    <a:p>
                      <a:r>
                        <a:rPr lang="en-GB" sz="900" dirty="0">
                          <a:effectLst/>
                          <a:latin typeface="+mn-lt"/>
                          <a:ea typeface="Calibri" panose="020F0502020204030204" pitchFamily="34" charset="0"/>
                          <a:cs typeface="Times New Roman" panose="02020603050405020304" pitchFamily="18" charset="0"/>
                        </a:rPr>
                        <a:t>Vine and Branches</a:t>
                      </a:r>
                    </a:p>
                    <a:p>
                      <a:pPr marL="0" marR="0" lvl="0" indent="0" algn="l" defTabSz="1280206" rtl="0" eaLnBrk="1" fontAlgn="auto" latinLnBrk="0" hangingPunct="1">
                        <a:lnSpc>
                          <a:spcPct val="100000"/>
                        </a:lnSpc>
                        <a:spcBef>
                          <a:spcPts val="0"/>
                        </a:spcBef>
                        <a:spcAft>
                          <a:spcPts val="0"/>
                        </a:spcAft>
                        <a:buClrTx/>
                        <a:buSzTx/>
                        <a:buFontTx/>
                        <a:buNone/>
                        <a:tabLst/>
                        <a:defRPr/>
                      </a:pPr>
                      <a:r>
                        <a:rPr lang="en-GB" sz="900" dirty="0">
                          <a:effectLst/>
                          <a:latin typeface="+mn-lt"/>
                          <a:ea typeface="Calibri" panose="020F0502020204030204" pitchFamily="34" charset="0"/>
                          <a:cs typeface="Times New Roman" panose="02020603050405020304" pitchFamily="18" charset="0"/>
                        </a:rPr>
                        <a:t>Creation and Covenant  </a:t>
                      </a:r>
                      <a:r>
                        <a:rPr lang="en-GB" sz="900" dirty="0" err="1">
                          <a:effectLst/>
                          <a:latin typeface="+mn-lt"/>
                          <a:ea typeface="Calibri" panose="020F0502020204030204" pitchFamily="34" charset="0"/>
                          <a:cs typeface="Times New Roman" panose="02020603050405020304" pitchFamily="18" charset="0"/>
                        </a:rPr>
                        <a:t>Yr</a:t>
                      </a:r>
                      <a:r>
                        <a:rPr lang="en-GB" sz="900" dirty="0">
                          <a:effectLst/>
                          <a:latin typeface="+mn-lt"/>
                          <a:ea typeface="Calibri" panose="020F0502020204030204" pitchFamily="34" charset="0"/>
                          <a:cs typeface="Times New Roman" panose="02020603050405020304" pitchFamily="18" charset="0"/>
                        </a:rPr>
                        <a:t> 3</a:t>
                      </a:r>
                    </a:p>
                  </a:txBody>
                  <a:tcPr marL="68580" marR="68580" marT="0" marB="0">
                    <a:solidFill>
                      <a:srgbClr val="F6C5FF"/>
                    </a:solidFill>
                  </a:tcPr>
                </a:tc>
                <a:tc hMerge="1">
                  <a:txBody>
                    <a:bodyPr/>
                    <a:lstStyle/>
                    <a:p>
                      <a:r>
                        <a:rPr lang="en-US" sz="900" dirty="0"/>
                        <a:t>Vine and Branches</a:t>
                      </a:r>
                    </a:p>
                    <a:p>
                      <a:pPr marL="0" marR="0" lvl="0" indent="0" algn="l" defTabSz="1280206" rtl="0" eaLnBrk="1" fontAlgn="auto" latinLnBrk="0" hangingPunct="1">
                        <a:lnSpc>
                          <a:spcPct val="100000"/>
                        </a:lnSpc>
                        <a:spcBef>
                          <a:spcPts val="0"/>
                        </a:spcBef>
                        <a:spcAft>
                          <a:spcPts val="0"/>
                        </a:spcAft>
                        <a:buClrTx/>
                        <a:buSzTx/>
                        <a:buFontTx/>
                        <a:buNone/>
                        <a:tabLst/>
                        <a:defRPr/>
                      </a:pPr>
                      <a:r>
                        <a:rPr lang="en-GB" sz="900" dirty="0">
                          <a:effectLst/>
                          <a:latin typeface="+mn-lt"/>
                          <a:ea typeface="Calibri" panose="020F0502020204030204" pitchFamily="34" charset="0"/>
                          <a:cs typeface="Times New Roman" panose="02020603050405020304" pitchFamily="18" charset="0"/>
                        </a:rPr>
                        <a:t>Creation and Covenant</a:t>
                      </a:r>
                    </a:p>
                    <a:p>
                      <a:endParaRPr lang="en-US" sz="900" dirty="0"/>
                    </a:p>
                  </a:txBody>
                  <a:tcPr marL="68580" marR="68580" marT="0" marB="0">
                    <a:solidFill>
                      <a:schemeClr val="accent4">
                        <a:lumMod val="20000"/>
                        <a:lumOff val="80000"/>
                      </a:schemeClr>
                    </a:solidFill>
                  </a:tcPr>
                </a:tc>
                <a:tc>
                  <a:txBody>
                    <a:bodyPr/>
                    <a:lstStyle/>
                    <a:p>
                      <a:r>
                        <a:rPr lang="en-US" sz="900" dirty="0"/>
                        <a:t>Vine and Branches</a:t>
                      </a:r>
                    </a:p>
                    <a:p>
                      <a:pPr marL="0" marR="0" lvl="0" indent="0" algn="l" defTabSz="1280206" rtl="0" eaLnBrk="1" fontAlgn="auto" latinLnBrk="0" hangingPunct="1">
                        <a:lnSpc>
                          <a:spcPct val="100000"/>
                        </a:lnSpc>
                        <a:spcBef>
                          <a:spcPts val="0"/>
                        </a:spcBef>
                        <a:spcAft>
                          <a:spcPts val="0"/>
                        </a:spcAft>
                        <a:buClrTx/>
                        <a:buSzTx/>
                        <a:buFontTx/>
                        <a:buNone/>
                        <a:tabLst/>
                        <a:defRPr/>
                      </a:pPr>
                      <a:r>
                        <a:rPr lang="en-GB" sz="900" dirty="0">
                          <a:effectLst/>
                          <a:latin typeface="+mn-lt"/>
                          <a:ea typeface="Calibri" panose="020F0502020204030204" pitchFamily="34" charset="0"/>
                          <a:cs typeface="Times New Roman" panose="02020603050405020304" pitchFamily="18" charset="0"/>
                        </a:rPr>
                        <a:t>Creation and Covenant </a:t>
                      </a:r>
                      <a:r>
                        <a:rPr lang="en-GB" sz="900" dirty="0" err="1">
                          <a:effectLst/>
                          <a:latin typeface="+mn-lt"/>
                          <a:ea typeface="Calibri" panose="020F0502020204030204" pitchFamily="34" charset="0"/>
                          <a:cs typeface="Times New Roman" panose="02020603050405020304" pitchFamily="18" charset="0"/>
                        </a:rPr>
                        <a:t>yr</a:t>
                      </a:r>
                      <a:r>
                        <a:rPr lang="en-GB" sz="900" dirty="0">
                          <a:effectLst/>
                          <a:latin typeface="+mn-lt"/>
                          <a:ea typeface="Calibri" panose="020F0502020204030204" pitchFamily="34" charset="0"/>
                          <a:cs typeface="Times New Roman" panose="02020603050405020304" pitchFamily="18" charset="0"/>
                        </a:rPr>
                        <a:t> 5</a:t>
                      </a:r>
                    </a:p>
                  </a:txBody>
                  <a:tcPr marL="68580" marR="68580" marT="0" marB="0">
                    <a:solidFill>
                      <a:schemeClr val="accent4">
                        <a:lumMod val="20000"/>
                        <a:lumOff val="80000"/>
                      </a:schemeClr>
                    </a:solidFill>
                  </a:tcPr>
                </a:tc>
                <a:extLst>
                  <a:ext uri="{0D108BD9-81ED-4DB2-BD59-A6C34878D82A}">
                    <a16:rowId xmlns:a16="http://schemas.microsoft.com/office/drawing/2014/main" val="1159325325"/>
                  </a:ext>
                </a:extLst>
              </a:tr>
              <a:tr h="403420">
                <a:tc>
                  <a:txBody>
                    <a:bodyPr/>
                    <a:lstStyle/>
                    <a:p>
                      <a:pPr>
                        <a:lnSpc>
                          <a:spcPct val="100000"/>
                        </a:lnSpc>
                        <a:spcBef>
                          <a:spcPts val="0"/>
                        </a:spcBef>
                        <a:spcAft>
                          <a:spcPts val="0"/>
                        </a:spcAft>
                      </a:pPr>
                      <a:r>
                        <a:rPr lang="en-US" sz="900" b="1" u="none">
                          <a:effectLst/>
                          <a:latin typeface="+mn-lt"/>
                          <a:ea typeface="Calibri" panose="020F0502020204030204" pitchFamily="34" charset="0"/>
                          <a:cs typeface="Calibri" panose="020F0502020204030204" pitchFamily="34" charset="0"/>
                        </a:rPr>
                        <a:t>PSHE/ RSE</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gridSpan="2">
                  <a:txBody>
                    <a:bodyPr/>
                    <a:lstStyle/>
                    <a:p>
                      <a:r>
                        <a:rPr lang="en-GB" sz="1000" kern="1200" dirty="0">
                          <a:solidFill>
                            <a:schemeClr val="tx1"/>
                          </a:solidFill>
                          <a:effectLst/>
                          <a:latin typeface="+mn-lt"/>
                          <a:ea typeface="+mn-ea"/>
                          <a:cs typeface="+mn-cs"/>
                        </a:rPr>
                        <a:t>School charter</a:t>
                      </a:r>
                    </a:p>
                    <a:p>
                      <a:pPr marL="0" marR="0" lvl="0" indent="0" algn="l" defTabSz="1280206"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effectLst/>
                          <a:latin typeface="+mn-lt"/>
                          <a:ea typeface="+mn-ea"/>
                          <a:cs typeface="+mn-cs"/>
                        </a:rPr>
                        <a:t>Zones of regulation</a:t>
                      </a:r>
                    </a:p>
                    <a:p>
                      <a:r>
                        <a:rPr lang="en-GB" sz="1000" kern="1200" dirty="0">
                          <a:solidFill>
                            <a:schemeClr val="tx1"/>
                          </a:solidFill>
                          <a:effectLst/>
                          <a:latin typeface="+mn-lt"/>
                          <a:ea typeface="+mn-ea"/>
                          <a:cs typeface="+mn-cs"/>
                        </a:rPr>
                        <a:t>Making friends</a:t>
                      </a:r>
                    </a:p>
                    <a:p>
                      <a:r>
                        <a:rPr lang="en-GB" sz="1000" kern="1200" dirty="0">
                          <a:solidFill>
                            <a:schemeClr val="tx1"/>
                          </a:solidFill>
                          <a:effectLst/>
                          <a:latin typeface="+mn-lt"/>
                          <a:ea typeface="+mn-ea"/>
                          <a:cs typeface="+mn-cs"/>
                        </a:rPr>
                        <a:t>Black history month</a:t>
                      </a:r>
                      <a:endParaRPr lang="en-GB" sz="10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hMerge="1">
                  <a:txBody>
                    <a:bodyPr/>
                    <a:lstStyle/>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School Charter</a:t>
                      </a:r>
                      <a:endParaRPr lang="en-GB" sz="900" dirty="0">
                        <a:effectLst/>
                        <a:latin typeface="+mn-lt"/>
                        <a:ea typeface="Calibri" panose="020F0502020204030204" pitchFamily="34" charset="0"/>
                        <a:cs typeface="Times New Roman" panose="02020603050405020304" pitchFamily="18" charset="0"/>
                      </a:endParaRPr>
                    </a:p>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Growth Mindset – goals, aspirations and dreams</a:t>
                      </a:r>
                      <a:endParaRPr lang="en-GB" sz="900" dirty="0">
                        <a:effectLst/>
                        <a:latin typeface="+mn-lt"/>
                        <a:ea typeface="Calibri" panose="020F0502020204030204" pitchFamily="34" charset="0"/>
                        <a:cs typeface="Times New Roman" panose="02020603050405020304" pitchFamily="18" charset="0"/>
                      </a:endParaRPr>
                    </a:p>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Black History-We are all different- A celebration of unique </a:t>
                      </a: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6">
                        <a:lumMod val="20000"/>
                        <a:lumOff val="80000"/>
                      </a:schemeClr>
                    </a:solidFill>
                  </a:tcPr>
                </a:tc>
                <a:tc gridSpan="2">
                  <a:txBody>
                    <a:bodyPr/>
                    <a:lstStyle/>
                    <a:p>
                      <a:r>
                        <a:rPr lang="en-GB" sz="1000" kern="1200" dirty="0">
                          <a:solidFill>
                            <a:schemeClr val="tx1"/>
                          </a:solidFill>
                          <a:effectLst/>
                          <a:latin typeface="+mn-lt"/>
                          <a:ea typeface="+mn-ea"/>
                          <a:cs typeface="+mn-cs"/>
                        </a:rPr>
                        <a:t>Its ok to not be ok</a:t>
                      </a:r>
                    </a:p>
                    <a:p>
                      <a:pPr marL="0" marR="0" lvl="0" indent="0" algn="l" defTabSz="1280206"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effectLst/>
                          <a:latin typeface="+mn-lt"/>
                          <a:ea typeface="+mn-ea"/>
                          <a:cs typeface="+mn-cs"/>
                        </a:rPr>
                        <a:t>Zones of regulation</a:t>
                      </a:r>
                    </a:p>
                    <a:p>
                      <a:r>
                        <a:rPr lang="en-GB" sz="1000" kern="1200" dirty="0">
                          <a:solidFill>
                            <a:schemeClr val="tx1"/>
                          </a:solidFill>
                          <a:effectLst/>
                          <a:latin typeface="+mn-lt"/>
                          <a:ea typeface="+mn-ea"/>
                          <a:cs typeface="+mn-cs"/>
                        </a:rPr>
                        <a:t>School charter- Rules </a:t>
                      </a:r>
                    </a:p>
                    <a:p>
                      <a:r>
                        <a:rPr lang="en-GB" sz="1000" kern="1200" dirty="0">
                          <a:solidFill>
                            <a:schemeClr val="tx1"/>
                          </a:solidFill>
                          <a:effectLst/>
                          <a:latin typeface="+mn-lt"/>
                          <a:ea typeface="+mn-ea"/>
                          <a:cs typeface="+mn-cs"/>
                        </a:rPr>
                        <a:t>Black history month </a:t>
                      </a:r>
                      <a:endParaRPr lang="en-GB" sz="1000" dirty="0"/>
                    </a:p>
                  </a:txBody>
                  <a:tcPr marL="68580" marR="68580" marT="0" marB="0">
                    <a:solidFill>
                      <a:schemeClr val="accent6">
                        <a:lumMod val="20000"/>
                        <a:lumOff val="80000"/>
                      </a:schemeClr>
                    </a:solidFill>
                  </a:tcPr>
                </a:tc>
                <a:tc hMerge="1">
                  <a:txBody>
                    <a:bodyPr/>
                    <a:lstStyle/>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School Charter</a:t>
                      </a:r>
                      <a:endParaRPr lang="en-GB" sz="900" dirty="0">
                        <a:effectLst/>
                        <a:latin typeface="+mn-lt"/>
                        <a:ea typeface="Calibri" panose="020F0502020204030204" pitchFamily="34" charset="0"/>
                        <a:cs typeface="Times New Roman" panose="02020603050405020304" pitchFamily="18" charset="0"/>
                      </a:endParaRPr>
                    </a:p>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Growth Mindset- goals, achievements and the path to succeed</a:t>
                      </a:r>
                      <a:endParaRPr lang="en-GB" sz="900" dirty="0">
                        <a:effectLst/>
                        <a:latin typeface="+mn-lt"/>
                        <a:ea typeface="Calibri" panose="020F0502020204030204" pitchFamily="34" charset="0"/>
                        <a:cs typeface="Times New Roman" panose="02020603050405020304" pitchFamily="18" charset="0"/>
                      </a:endParaRPr>
                    </a:p>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Black History- Black History Heroes and inspirational people -Mary Seacole</a:t>
                      </a: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rgbClr val="F6C5FF"/>
                    </a:solidFill>
                  </a:tcPr>
                </a:tc>
                <a:tc gridSpan="2">
                  <a:txBody>
                    <a:bodyPr/>
                    <a:lstStyle/>
                    <a:p>
                      <a:pPr marL="0" marR="0" lvl="0" indent="0" algn="l" defTabSz="1280206"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effectLst/>
                          <a:latin typeface="+mn-lt"/>
                          <a:ea typeface="+mn-ea"/>
                          <a:cs typeface="+mn-cs"/>
                        </a:rPr>
                        <a:t>Zones of regulation</a:t>
                      </a:r>
                    </a:p>
                    <a:p>
                      <a:r>
                        <a:rPr lang="en-GB" sz="1000" kern="1200" dirty="0">
                          <a:solidFill>
                            <a:schemeClr val="tx1"/>
                          </a:solidFill>
                          <a:effectLst/>
                          <a:latin typeface="+mn-lt"/>
                          <a:ea typeface="+mn-ea"/>
                          <a:cs typeface="+mn-cs"/>
                        </a:rPr>
                        <a:t>Its ok to not be ok</a:t>
                      </a:r>
                    </a:p>
                    <a:p>
                      <a:r>
                        <a:rPr lang="en-GB" sz="1000" kern="1200" dirty="0">
                          <a:solidFill>
                            <a:schemeClr val="tx1"/>
                          </a:solidFill>
                          <a:effectLst/>
                          <a:latin typeface="+mn-lt"/>
                          <a:ea typeface="+mn-ea"/>
                          <a:cs typeface="+mn-cs"/>
                        </a:rPr>
                        <a:t>School charter – Rules and understanding the Law </a:t>
                      </a:r>
                    </a:p>
                    <a:p>
                      <a:r>
                        <a:rPr lang="en-GB" sz="1000" kern="1200" dirty="0">
                          <a:solidFill>
                            <a:schemeClr val="tx1"/>
                          </a:solidFill>
                          <a:effectLst/>
                          <a:latin typeface="+mn-lt"/>
                          <a:ea typeface="+mn-ea"/>
                          <a:cs typeface="+mn-cs"/>
                        </a:rPr>
                        <a:t>Black history month</a:t>
                      </a:r>
                      <a:endParaRPr lang="en-GB" sz="1000" dirty="0"/>
                    </a:p>
                  </a:txBody>
                  <a:tcPr marL="68580" marR="68580" marT="0" marB="0">
                    <a:solidFill>
                      <a:srgbClr val="F6C5FF"/>
                    </a:solidFill>
                  </a:tcPr>
                </a:tc>
                <a:tc hMerge="1">
                  <a:txBody>
                    <a:bodyPr/>
                    <a:lstStyle/>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School Charter</a:t>
                      </a:r>
                      <a:endParaRPr lang="en-GB" sz="900" dirty="0">
                        <a:effectLst/>
                        <a:latin typeface="+mn-lt"/>
                        <a:ea typeface="Calibri" panose="020F0502020204030204" pitchFamily="34" charset="0"/>
                        <a:cs typeface="Times New Roman" panose="02020603050405020304" pitchFamily="18" charset="0"/>
                      </a:endParaRPr>
                    </a:p>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Growth Mindset- Goals, aiming high and inspirational people. </a:t>
                      </a:r>
                      <a:endParaRPr lang="en-GB" sz="900" dirty="0">
                        <a:effectLst/>
                        <a:latin typeface="+mn-lt"/>
                        <a:ea typeface="Calibri" panose="020F0502020204030204" pitchFamily="34" charset="0"/>
                        <a:cs typeface="Times New Roman" panose="02020603050405020304" pitchFamily="18" charset="0"/>
                      </a:endParaRPr>
                    </a:p>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Black History- Dr Martin Luther King </a:t>
                      </a: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4">
                        <a:lumMod val="20000"/>
                        <a:lumOff val="80000"/>
                      </a:schemeClr>
                    </a:solidFill>
                  </a:tcPr>
                </a:tc>
                <a:tc>
                  <a:txBody>
                    <a:bodyPr/>
                    <a:lstStyle/>
                    <a:p>
                      <a:pPr marL="0" marR="0" lvl="0" indent="0" algn="l" defTabSz="1280206"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effectLst/>
                          <a:latin typeface="+mn-lt"/>
                          <a:ea typeface="+mn-ea"/>
                          <a:cs typeface="+mn-cs"/>
                        </a:rPr>
                        <a:t>Zones of regulation</a:t>
                      </a:r>
                    </a:p>
                    <a:p>
                      <a:r>
                        <a:rPr lang="en-GB" sz="1000" kern="1200" dirty="0">
                          <a:solidFill>
                            <a:schemeClr val="tx1"/>
                          </a:solidFill>
                          <a:effectLst/>
                          <a:latin typeface="+mn-lt"/>
                          <a:ea typeface="+mn-ea"/>
                          <a:cs typeface="+mn-cs"/>
                        </a:rPr>
                        <a:t>Its ok to not be ok</a:t>
                      </a:r>
                    </a:p>
                    <a:p>
                      <a:r>
                        <a:rPr lang="en-GB" sz="1000" kern="1200" dirty="0">
                          <a:solidFill>
                            <a:schemeClr val="tx1"/>
                          </a:solidFill>
                          <a:effectLst/>
                          <a:latin typeface="+mn-lt"/>
                          <a:ea typeface="+mn-ea"/>
                          <a:cs typeface="+mn-cs"/>
                        </a:rPr>
                        <a:t>School charter- Rules and understanding the law</a:t>
                      </a:r>
                    </a:p>
                    <a:p>
                      <a:r>
                        <a:rPr lang="en-GB" sz="1000" kern="1200" dirty="0">
                          <a:solidFill>
                            <a:schemeClr val="tx1"/>
                          </a:solidFill>
                          <a:effectLst/>
                          <a:latin typeface="+mn-lt"/>
                          <a:ea typeface="+mn-ea"/>
                          <a:cs typeface="+mn-cs"/>
                        </a:rPr>
                        <a:t>Black history month</a:t>
                      </a:r>
                      <a:endParaRPr lang="en-GB" sz="10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4">
                        <a:lumMod val="20000"/>
                        <a:lumOff val="80000"/>
                      </a:schemeClr>
                    </a:solidFill>
                  </a:tcPr>
                </a:tc>
                <a:extLst>
                  <a:ext uri="{0D108BD9-81ED-4DB2-BD59-A6C34878D82A}">
                    <a16:rowId xmlns:a16="http://schemas.microsoft.com/office/drawing/2014/main" val="1922308226"/>
                  </a:ext>
                </a:extLst>
              </a:tr>
              <a:tr h="524177">
                <a:tc>
                  <a:txBody>
                    <a:bodyPr/>
                    <a:lstStyle/>
                    <a:p>
                      <a:pPr>
                        <a:lnSpc>
                          <a:spcPct val="100000"/>
                        </a:lnSpc>
                        <a:spcBef>
                          <a:spcPts val="0"/>
                        </a:spcBef>
                        <a:spcAft>
                          <a:spcPts val="0"/>
                        </a:spcAft>
                      </a:pPr>
                      <a:r>
                        <a:rPr lang="en-US" sz="900" b="1" u="none">
                          <a:effectLst/>
                          <a:latin typeface="+mn-lt"/>
                          <a:ea typeface="Calibri" panose="020F0502020204030204" pitchFamily="34" charset="0"/>
                          <a:cs typeface="Calibri" panose="020F0502020204030204" pitchFamily="34" charset="0"/>
                        </a:rPr>
                        <a:t>Science</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gridSpan="2">
                  <a:txBody>
                    <a:bodyPr/>
                    <a:lstStyle/>
                    <a:p>
                      <a:pPr>
                        <a:lnSpc>
                          <a:spcPct val="100000"/>
                        </a:lnSpc>
                        <a:spcBef>
                          <a:spcPts val="0"/>
                        </a:spcBef>
                        <a:spcAft>
                          <a:spcPts val="0"/>
                        </a:spcAft>
                      </a:pPr>
                      <a:endParaRPr lang="en-US" sz="900" dirty="0">
                        <a:effectLst/>
                        <a:latin typeface="+mn-lt"/>
                        <a:ea typeface="Calibri" panose="020F0502020204030204" pitchFamily="34" charset="0"/>
                        <a:cs typeface="Calibri" panose="020F0502020204030204" pitchFamily="34" charset="0"/>
                      </a:endParaRPr>
                    </a:p>
                  </a:txBody>
                  <a:tcPr marL="68580" marR="68580" marT="0" marB="0">
                    <a:solidFill>
                      <a:schemeClr val="accent5">
                        <a:lumMod val="20000"/>
                        <a:lumOff val="80000"/>
                      </a:schemeClr>
                    </a:solidFill>
                  </a:tcPr>
                </a:tc>
                <a:tc hMerge="1">
                  <a:txBody>
                    <a:bodyPr/>
                    <a:lstStyle/>
                    <a:p>
                      <a:pPr>
                        <a:lnSpc>
                          <a:spcPct val="100000"/>
                        </a:lnSpc>
                        <a:spcBef>
                          <a:spcPts val="0"/>
                        </a:spcBef>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Using our Senses</a:t>
                      </a:r>
                    </a:p>
                    <a:p>
                      <a:pPr>
                        <a:lnSpc>
                          <a:spcPct val="100000"/>
                        </a:lnSpc>
                        <a:spcBef>
                          <a:spcPts val="0"/>
                        </a:spcBef>
                        <a:spcAft>
                          <a:spcPts val="0"/>
                        </a:spcAft>
                      </a:pPr>
                      <a:r>
                        <a:rPr lang="en-GB" sz="900" dirty="0">
                          <a:effectLst/>
                          <a:latin typeface="+mn-lt"/>
                          <a:ea typeface="Calibri" panose="020F0502020204030204" pitchFamily="34" charset="0"/>
                          <a:cs typeface="Times New Roman" panose="02020603050405020304" pitchFamily="18" charset="0"/>
                        </a:rPr>
                        <a:t>The children will name parts of the human body and their senses</a:t>
                      </a:r>
                      <a:endParaRPr lang="en-US" sz="900" dirty="0">
                        <a:effectLst/>
                        <a:latin typeface="+mn-lt"/>
                        <a:ea typeface="Calibri" panose="020F0502020204030204" pitchFamily="34" charset="0"/>
                        <a:cs typeface="Calibri" panose="020F0502020204030204" pitchFamily="34" charset="0"/>
                      </a:endParaRPr>
                    </a:p>
                  </a:txBody>
                  <a:tcPr marL="68580" marR="68580" marT="0" marB="0">
                    <a:solidFill>
                      <a:schemeClr val="accent6">
                        <a:lumMod val="20000"/>
                        <a:lumOff val="80000"/>
                      </a:schemeClr>
                    </a:solidFill>
                  </a:tcPr>
                </a:tc>
                <a:tc gridSpan="2">
                  <a:txBody>
                    <a:bodyPr/>
                    <a:lstStyle/>
                    <a:p>
                      <a:pPr>
                        <a:lnSpc>
                          <a:spcPct val="100000"/>
                        </a:lnSpc>
                        <a:spcBef>
                          <a:spcPts val="0"/>
                        </a:spcBef>
                        <a:spcAft>
                          <a:spcPts val="0"/>
                        </a:spcAft>
                      </a:pPr>
                      <a:r>
                        <a:rPr lang="en-GB" sz="1000" dirty="0"/>
                        <a:t>Animals including humans.</a:t>
                      </a:r>
                    </a:p>
                    <a:p>
                      <a:pPr>
                        <a:lnSpc>
                          <a:spcPct val="100000"/>
                        </a:lnSpc>
                        <a:spcBef>
                          <a:spcPts val="0"/>
                        </a:spcBef>
                        <a:spcAft>
                          <a:spcPts val="0"/>
                        </a:spcAft>
                      </a:pPr>
                      <a:r>
                        <a:rPr lang="en-GB" sz="1000" dirty="0"/>
                        <a:t>Human body and senses</a:t>
                      </a:r>
                    </a:p>
                  </a:txBody>
                  <a:tcPr marL="68580" marR="68580" marT="0" marB="0">
                    <a:solidFill>
                      <a:schemeClr val="accent6">
                        <a:lumMod val="20000"/>
                        <a:lumOff val="80000"/>
                      </a:schemeClr>
                    </a:solidFill>
                  </a:tcPr>
                </a:tc>
                <a:tc hMerge="1">
                  <a:txBody>
                    <a:bodyPr/>
                    <a:lstStyle/>
                    <a:p>
                      <a:pPr>
                        <a:lnSpc>
                          <a:spcPct val="100000"/>
                        </a:lnSpc>
                        <a:spcBef>
                          <a:spcPts val="0"/>
                        </a:spcBef>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Amazing Bodies (humans and animals have a skeleton)</a:t>
                      </a:r>
                    </a:p>
                    <a:p>
                      <a:pPr>
                        <a:lnSpc>
                          <a:spcPct val="100000"/>
                        </a:lnSpc>
                        <a:spcBef>
                          <a:spcPts val="0"/>
                        </a:spcBef>
                        <a:spcAft>
                          <a:spcPts val="0"/>
                        </a:spcAft>
                      </a:pPr>
                      <a:r>
                        <a:rPr lang="en-GB" sz="900" b="0" u="none" dirty="0">
                          <a:effectLst/>
                          <a:latin typeface="+mn-lt"/>
                          <a:ea typeface="Calibri" panose="020F0502020204030204" pitchFamily="34" charset="0"/>
                          <a:cs typeface="Times New Roman" panose="02020603050405020304" pitchFamily="18" charset="0"/>
                        </a:rPr>
                        <a:t>The children will learn about human and animal skeletons and muscles</a:t>
                      </a:r>
                      <a:endParaRPr lang="en-US" sz="900" dirty="0">
                        <a:effectLst/>
                        <a:latin typeface="+mn-lt"/>
                        <a:ea typeface="Calibri" panose="020F0502020204030204" pitchFamily="34" charset="0"/>
                        <a:cs typeface="Calibri" panose="020F0502020204030204" pitchFamily="34" charset="0"/>
                      </a:endParaRPr>
                    </a:p>
                  </a:txBody>
                  <a:tcPr marL="68580" marR="68580" marT="0" marB="0">
                    <a:solidFill>
                      <a:srgbClr val="F6C5FF"/>
                    </a:solidFill>
                  </a:tcPr>
                </a:tc>
                <a:tc gridSpan="2">
                  <a:txBody>
                    <a:bodyPr/>
                    <a:lstStyle/>
                    <a:p>
                      <a:pPr>
                        <a:lnSpc>
                          <a:spcPct val="100000"/>
                        </a:lnSpc>
                        <a:spcBef>
                          <a:spcPts val="0"/>
                        </a:spcBef>
                        <a:spcAft>
                          <a:spcPts val="0"/>
                        </a:spcAft>
                      </a:pPr>
                      <a:r>
                        <a:rPr lang="en-GB" sz="1000" dirty="0"/>
                        <a:t>Animals including humans</a:t>
                      </a:r>
                    </a:p>
                  </a:txBody>
                  <a:tcPr marL="68580" marR="68580" marT="0" marB="0">
                    <a:solidFill>
                      <a:srgbClr val="F6C5FF"/>
                    </a:solidFill>
                  </a:tcPr>
                </a:tc>
                <a:tc hMerge="1">
                  <a:txBody>
                    <a:bodyPr/>
                    <a:lstStyle/>
                    <a:p>
                      <a:pPr>
                        <a:lnSpc>
                          <a:spcPct val="100000"/>
                        </a:lnSpc>
                        <a:spcBef>
                          <a:spcPts val="0"/>
                        </a:spcBef>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Body Pump</a:t>
                      </a:r>
                      <a:endParaRPr lang="en-GB" sz="900" b="1" u="sng" dirty="0">
                        <a:effectLst/>
                        <a:latin typeface="+mn-lt"/>
                        <a:ea typeface="Calibri" panose="020F0502020204030204" pitchFamily="34" charset="0"/>
                        <a:cs typeface="Times New Roman" panose="02020603050405020304" pitchFamily="18" charset="0"/>
                      </a:endParaRPr>
                    </a:p>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The children will investigate the circulatory system and its function</a:t>
                      </a:r>
                      <a:endParaRPr lang="en-US" sz="900" dirty="0"/>
                    </a:p>
                  </a:txBody>
                  <a:tcPr marL="68580" marR="68580" marT="0" marB="0">
                    <a:solidFill>
                      <a:schemeClr val="accent4">
                        <a:lumMod val="20000"/>
                        <a:lumOff val="80000"/>
                      </a:schemeClr>
                    </a:solidFill>
                  </a:tcPr>
                </a:tc>
                <a:tc>
                  <a:txBody>
                    <a:bodyPr/>
                    <a:lstStyle/>
                    <a:p>
                      <a:pPr>
                        <a:lnSpc>
                          <a:spcPct val="100000"/>
                        </a:lnSpc>
                        <a:spcBef>
                          <a:spcPts val="0"/>
                        </a:spcBef>
                        <a:spcAft>
                          <a:spcPts val="0"/>
                        </a:spcAft>
                      </a:pPr>
                      <a:r>
                        <a:rPr lang="en-US" sz="1000" dirty="0"/>
                        <a:t>Animals</a:t>
                      </a:r>
                    </a:p>
                  </a:txBody>
                  <a:tcPr marL="68580" marR="68580" marT="0" marB="0">
                    <a:solidFill>
                      <a:schemeClr val="accent4">
                        <a:lumMod val="20000"/>
                        <a:lumOff val="80000"/>
                      </a:schemeClr>
                    </a:solidFill>
                  </a:tcPr>
                </a:tc>
                <a:extLst>
                  <a:ext uri="{0D108BD9-81ED-4DB2-BD59-A6C34878D82A}">
                    <a16:rowId xmlns:a16="http://schemas.microsoft.com/office/drawing/2014/main" val="790587680"/>
                  </a:ext>
                </a:extLst>
              </a:tr>
              <a:tr h="403048">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History</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rowSpan="2" gridSpan="2">
                  <a:txBody>
                    <a:bodyPr/>
                    <a:lstStyle/>
                    <a:p>
                      <a:pPr algn="l">
                        <a:lnSpc>
                          <a:spcPct val="107000"/>
                        </a:lnSpc>
                        <a:spcAft>
                          <a:spcPts val="800"/>
                        </a:spcAft>
                      </a:pPr>
                      <a:r>
                        <a:rPr lang="en-GB" sz="900" b="0" dirty="0">
                          <a:effectLst/>
                          <a:latin typeface="+mn-lt"/>
                          <a:ea typeface="Times New Roman" panose="02020603050405020304" pitchFamily="18" charset="0"/>
                          <a:cs typeface="Times New Roman" panose="02020603050405020304" pitchFamily="18" charset="0"/>
                        </a:rPr>
                        <a:t>Who ate all the biscuits? </a:t>
                      </a:r>
                      <a:endParaRPr lang="en-GB" sz="900" b="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900" b="0" dirty="0">
                          <a:effectLst/>
                          <a:latin typeface="+mn-lt"/>
                          <a:ea typeface="Times New Roman" panose="02020603050405020304" pitchFamily="18" charset="0"/>
                          <a:cs typeface="Times New Roman" panose="02020603050405020304" pitchFamily="18" charset="0"/>
                        </a:rPr>
                        <a:t> The natural world </a:t>
                      </a:r>
                      <a:endParaRPr lang="en-GB" sz="900" b="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900" b="0" dirty="0">
                          <a:effectLst/>
                          <a:latin typeface="+mn-lt"/>
                          <a:ea typeface="Times New Roman" panose="02020603050405020304" pitchFamily="18" charset="0"/>
                          <a:cs typeface="Times New Roman" panose="02020603050405020304" pitchFamily="18" charset="0"/>
                        </a:rPr>
                        <a:t> Past and Present/ People and communities</a:t>
                      </a:r>
                      <a:endParaRPr lang="en-GB" sz="900" b="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endParaRPr lang="en-GB" sz="900" b="0" dirty="0">
                        <a:effectLst/>
                        <a:latin typeface="+mn-lt"/>
                        <a:cs typeface="Times New Roman" panose="02020603050405020304" pitchFamily="18" charset="0"/>
                      </a:endParaRPr>
                    </a:p>
                  </a:txBody>
                  <a:tcPr marL="72009" marR="72009" marT="0" marB="0">
                    <a:solidFill>
                      <a:schemeClr val="accent5">
                        <a:lumMod val="20000"/>
                        <a:lumOff val="80000"/>
                      </a:schemeClr>
                    </a:solidFill>
                  </a:tcPr>
                </a:tc>
                <a:tc rowSpan="2" hMerge="1">
                  <a:txBody>
                    <a:bodyPr/>
                    <a:lstStyle/>
                    <a:p>
                      <a:pPr algn="l">
                        <a:lnSpc>
                          <a:spcPct val="107000"/>
                        </a:lnSpc>
                        <a:spcAft>
                          <a:spcPts val="800"/>
                        </a:spcAft>
                      </a:pPr>
                      <a:r>
                        <a:rPr lang="en-GB" sz="1000" b="1" dirty="0">
                          <a:solidFill>
                            <a:schemeClr val="tx1"/>
                          </a:solidFill>
                          <a:effectLst/>
                          <a:latin typeface="+mn-lt"/>
                          <a:ea typeface="Calibri" panose="020F0502020204030204" pitchFamily="34" charset="0"/>
                          <a:cs typeface="Calibri" panose="020F0502020204030204" pitchFamily="34" charset="0"/>
                        </a:rPr>
                        <a:t>How has shopping changed over the last 80 – 90 years? </a:t>
                      </a:r>
                      <a:r>
                        <a:rPr lang="en-GB" sz="1000" dirty="0">
                          <a:effectLst/>
                          <a:latin typeface="+mn-lt"/>
                          <a:ea typeface="Times New Roman" panose="02020603050405020304" pitchFamily="18" charset="0"/>
                          <a:cs typeface="Arial" panose="020B0604020202020204" pitchFamily="34" charset="0"/>
                        </a:rPr>
                        <a:t>changes within living memory. Where appropriate, these should be used to reveal aspects of change in national life’’</a:t>
                      </a:r>
                    </a:p>
                  </a:txBody>
                  <a:tcPr marL="114300" marR="114300" marT="0" marB="0">
                    <a:solidFill>
                      <a:schemeClr val="accent6">
                        <a:lumMod val="20000"/>
                        <a:lumOff val="80000"/>
                      </a:schemeClr>
                    </a:solidFill>
                  </a:tcPr>
                </a:tc>
                <a:tc gridSpan="2">
                  <a:txBody>
                    <a:bodyPr/>
                    <a:lstStyle/>
                    <a:p>
                      <a:r>
                        <a:rPr lang="en-GB" sz="1000" b="1" dirty="0">
                          <a:solidFill>
                            <a:schemeClr val="tx1"/>
                          </a:solidFill>
                          <a:effectLst/>
                          <a:latin typeface="+mn-lt"/>
                          <a:ea typeface="Calibri" panose="020F0502020204030204" pitchFamily="34" charset="0"/>
                          <a:cs typeface="Calibri" panose="020F0502020204030204" pitchFamily="34" charset="0"/>
                        </a:rPr>
                        <a:t>How has shopping changed over the last 80 – 90 years? </a:t>
                      </a:r>
                      <a:r>
                        <a:rPr lang="en-GB" sz="1000" dirty="0">
                          <a:effectLst/>
                          <a:latin typeface="+mn-lt"/>
                          <a:ea typeface="Times New Roman" panose="02020603050405020304" pitchFamily="18" charset="0"/>
                          <a:cs typeface="Arial" panose="020B0604020202020204" pitchFamily="34" charset="0"/>
                        </a:rPr>
                        <a:t>changes within living memory. Where appropriate, these should be used to reveal aspects of change in national life’’</a:t>
                      </a:r>
                      <a:endParaRPr lang="en-GB" dirty="0"/>
                    </a:p>
                  </a:txBody>
                  <a:tcPr marL="114300" marR="114300" marT="0" marB="0">
                    <a:solidFill>
                      <a:schemeClr val="accent6">
                        <a:lumMod val="20000"/>
                        <a:lumOff val="80000"/>
                      </a:schemeClr>
                    </a:solidFill>
                  </a:tcPr>
                </a:tc>
                <a:tc hMerge="1">
                  <a:txBody>
                    <a:bodyPr/>
                    <a:lstStyle/>
                    <a:p>
                      <a:pPr algn="l">
                        <a:lnSpc>
                          <a:spcPct val="107000"/>
                        </a:lnSpc>
                        <a:spcAft>
                          <a:spcPts val="800"/>
                        </a:spcAft>
                      </a:pPr>
                      <a:r>
                        <a:rPr lang="en-GB" sz="1000" b="1" dirty="0">
                          <a:solidFill>
                            <a:schemeClr val="tx1"/>
                          </a:solidFill>
                          <a:effectLst/>
                          <a:latin typeface="+mn-lt"/>
                          <a:ea typeface="Calibri" panose="020F0502020204030204" pitchFamily="34" charset="0"/>
                          <a:cs typeface="Calibri" panose="020F0502020204030204" pitchFamily="34" charset="0"/>
                        </a:rPr>
                        <a:t>What did the first civilisations have in common and what were their achievements?   </a:t>
                      </a:r>
                      <a:endParaRPr lang="en-GB" sz="1000" b="1" dirty="0">
                        <a:solidFill>
                          <a:schemeClr val="tx1"/>
                        </a:solidFill>
                        <a:effectLst/>
                        <a:latin typeface="+mn-lt"/>
                        <a:ea typeface="Calibri" panose="020F0502020204030204" pitchFamily="34" charset="0"/>
                        <a:cs typeface="Times New Roman" panose="02020603050405020304" pitchFamily="18" charset="0"/>
                      </a:endParaRPr>
                    </a:p>
                  </a:txBody>
                  <a:tcPr marL="114300" marR="114300" marT="0" marB="0">
                    <a:solidFill>
                      <a:srgbClr val="F6C5FF"/>
                    </a:solidFill>
                  </a:tcPr>
                </a:tc>
                <a:tc gridSpan="2">
                  <a:txBody>
                    <a:bodyPr/>
                    <a:lstStyle/>
                    <a:p>
                      <a:r>
                        <a:rPr lang="en-GB" sz="1000" b="1" dirty="0">
                          <a:solidFill>
                            <a:schemeClr val="tx1"/>
                          </a:solidFill>
                          <a:effectLst/>
                          <a:latin typeface="+mn-lt"/>
                          <a:ea typeface="Calibri" panose="020F0502020204030204" pitchFamily="34" charset="0"/>
                          <a:cs typeface="Calibri" panose="020F0502020204030204" pitchFamily="34" charset="0"/>
                        </a:rPr>
                        <a:t>What did the first civilisations have in common and what were their achievements?   </a:t>
                      </a:r>
                      <a:endParaRPr lang="en-GB" dirty="0"/>
                    </a:p>
                  </a:txBody>
                  <a:tcPr marL="114300" marR="114300" marT="0" marB="0">
                    <a:solidFill>
                      <a:srgbClr val="F6C5FF"/>
                    </a:solidFill>
                  </a:tcPr>
                </a:tc>
                <a:tc hMerge="1">
                  <a:txBody>
                    <a:bodyPr/>
                    <a:lstStyle/>
                    <a:p>
                      <a:pPr algn="l">
                        <a:lnSpc>
                          <a:spcPct val="107000"/>
                        </a:lnSpc>
                        <a:spcAft>
                          <a:spcPts val="800"/>
                        </a:spcAft>
                      </a:pPr>
                      <a:r>
                        <a:rPr lang="en-GB" sz="1000" b="1" dirty="0">
                          <a:solidFill>
                            <a:schemeClr val="tx1"/>
                          </a:solidFill>
                          <a:effectLst/>
                          <a:latin typeface="+mn-lt"/>
                          <a:ea typeface="Calibri" panose="020F0502020204030204" pitchFamily="34" charset="0"/>
                          <a:cs typeface="Calibri" panose="020F0502020204030204" pitchFamily="34" charset="0"/>
                        </a:rPr>
                        <a:t>What role has migration played in the story of Macclesfield and the UK over time?  </a:t>
                      </a:r>
                      <a:endParaRPr lang="en-GB" sz="1000" b="1" dirty="0">
                        <a:solidFill>
                          <a:schemeClr val="tx1"/>
                        </a:solidFill>
                        <a:effectLst/>
                        <a:latin typeface="+mn-lt"/>
                        <a:ea typeface="Calibri" panose="020F0502020204030204" pitchFamily="34" charset="0"/>
                        <a:cs typeface="Times New Roman" panose="02020603050405020304" pitchFamily="18" charset="0"/>
                      </a:endParaRPr>
                    </a:p>
                    <a:p>
                      <a:pPr marL="342900" lvl="0" indent="-342900" algn="l">
                        <a:buSzPts val="1000"/>
                        <a:buFont typeface="Symbol" panose="05050102010706020507" pitchFamily="18" charset="2"/>
                        <a:buChar char=""/>
                        <a:tabLst>
                          <a:tab pos="457200" algn="l"/>
                        </a:tabLst>
                      </a:pPr>
                      <a:r>
                        <a:rPr lang="en-GB" sz="1000" dirty="0">
                          <a:effectLst/>
                          <a:latin typeface="+mn-lt"/>
                          <a:ea typeface="Times New Roman" panose="02020603050405020304" pitchFamily="18" charset="0"/>
                          <a:cs typeface="Arial" panose="020B0604020202020204" pitchFamily="34" charset="0"/>
                        </a:rPr>
                        <a:t>a study of an aspect or theme in British history that extends pupils’ chronological knowledge beyond 1066 </a:t>
                      </a:r>
                      <a:endParaRPr lang="en-GB" sz="1000" dirty="0">
                        <a:effectLst/>
                        <a:latin typeface="+mn-lt"/>
                        <a:ea typeface="Times New Roman" panose="02020603050405020304" pitchFamily="18" charset="0"/>
                      </a:endParaRPr>
                    </a:p>
                    <a:p>
                      <a:pPr marL="342900" lvl="0" indent="-342900" algn="l">
                        <a:lnSpc>
                          <a:spcPct val="107000"/>
                        </a:lnSpc>
                        <a:spcAft>
                          <a:spcPts val="800"/>
                        </a:spcAft>
                        <a:buSzPts val="1000"/>
                        <a:buFont typeface="Symbol" panose="05050102010706020507" pitchFamily="18" charset="2"/>
                        <a:buChar char=""/>
                        <a:tabLst>
                          <a:tab pos="457200" algn="l"/>
                        </a:tabLst>
                      </a:pPr>
                      <a:r>
                        <a:rPr lang="en-GB" sz="1000" dirty="0">
                          <a:effectLst/>
                          <a:latin typeface="+mn-lt"/>
                          <a:ea typeface="Calibri" panose="020F0502020204030204" pitchFamily="34" charset="0"/>
                          <a:cs typeface="Arial" panose="020B0604020202020204" pitchFamily="34" charset="0"/>
                        </a:rPr>
                        <a:t>a local history study </a:t>
                      </a:r>
                      <a:endParaRPr lang="en-GB" sz="1000" dirty="0">
                        <a:effectLst/>
                        <a:latin typeface="+mn-lt"/>
                        <a:ea typeface="Calibri" panose="020F0502020204030204" pitchFamily="34" charset="0"/>
                        <a:cs typeface="Times New Roman" panose="02020603050405020304" pitchFamily="18" charset="0"/>
                      </a:endParaRPr>
                    </a:p>
                  </a:txBody>
                  <a:tcPr marL="114300" marR="114300" marT="0" marB="0">
                    <a:solidFill>
                      <a:schemeClr val="accent4">
                        <a:lumMod val="20000"/>
                        <a:lumOff val="80000"/>
                      </a:schemeClr>
                    </a:solidFill>
                  </a:tcPr>
                </a:tc>
                <a:tc>
                  <a:txBody>
                    <a:bodyPr/>
                    <a:lstStyle/>
                    <a:p>
                      <a:pPr algn="l">
                        <a:lnSpc>
                          <a:spcPct val="107000"/>
                        </a:lnSpc>
                        <a:spcAft>
                          <a:spcPts val="800"/>
                        </a:spcAft>
                      </a:pPr>
                      <a:r>
                        <a:rPr lang="en-GB" sz="1000" b="1">
                          <a:solidFill>
                            <a:schemeClr val="tx1"/>
                          </a:solidFill>
                          <a:effectLst/>
                          <a:latin typeface="+mn-lt"/>
                          <a:ea typeface="Calibri" panose="020F0502020204030204" pitchFamily="34" charset="0"/>
                          <a:cs typeface="Calibri" panose="020F0502020204030204" pitchFamily="34" charset="0"/>
                        </a:rPr>
                        <a:t>What role has migration played in the story of Macclesfield and the UK over time?  </a:t>
                      </a:r>
                      <a:endParaRPr lang="en-GB" sz="1000" b="1">
                        <a:solidFill>
                          <a:schemeClr val="tx1"/>
                        </a:solidFill>
                        <a:effectLst/>
                        <a:latin typeface="+mn-lt"/>
                        <a:ea typeface="Calibri" panose="020F0502020204030204" pitchFamily="34" charset="0"/>
                        <a:cs typeface="Times New Roman" panose="02020603050405020304" pitchFamily="18" charset="0"/>
                      </a:endParaRPr>
                    </a:p>
                    <a:p>
                      <a:pPr marL="342900" lvl="0" indent="-342900" algn="l">
                        <a:buSzPts val="1000"/>
                        <a:buFont typeface="Symbol" panose="05050102010706020507" pitchFamily="18" charset="2"/>
                        <a:buChar char=""/>
                        <a:tabLst>
                          <a:tab pos="457200" algn="l"/>
                        </a:tabLst>
                      </a:pPr>
                      <a:r>
                        <a:rPr lang="en-GB" sz="1000">
                          <a:effectLst/>
                          <a:latin typeface="+mn-lt"/>
                          <a:ea typeface="Times New Roman" panose="02020603050405020304" pitchFamily="18" charset="0"/>
                          <a:cs typeface="Arial" panose="020B0604020202020204" pitchFamily="34" charset="0"/>
                        </a:rPr>
                        <a:t>a study of an aspect or theme in British history that extends pupils’ chronological knowledge beyond 1066 </a:t>
                      </a:r>
                      <a:endParaRPr lang="en-GB" sz="1000">
                        <a:effectLst/>
                        <a:latin typeface="+mn-lt"/>
                        <a:ea typeface="Times New Roman" panose="02020603050405020304" pitchFamily="18" charset="0"/>
                      </a:endParaRPr>
                    </a:p>
                    <a:p>
                      <a:pPr marL="342900" lvl="0" indent="-342900" algn="l">
                        <a:lnSpc>
                          <a:spcPct val="107000"/>
                        </a:lnSpc>
                        <a:spcAft>
                          <a:spcPts val="800"/>
                        </a:spcAft>
                        <a:buSzPts val="1000"/>
                        <a:buFont typeface="Symbol" panose="05050102010706020507" pitchFamily="18" charset="2"/>
                        <a:buChar char=""/>
                        <a:tabLst>
                          <a:tab pos="457200" algn="l"/>
                        </a:tabLst>
                      </a:pPr>
                      <a:r>
                        <a:rPr lang="en-GB" sz="1000">
                          <a:effectLst/>
                          <a:latin typeface="+mn-lt"/>
                          <a:ea typeface="Calibri" panose="020F0502020204030204" pitchFamily="34" charset="0"/>
                          <a:cs typeface="Arial" panose="020B0604020202020204" pitchFamily="34" charset="0"/>
                        </a:rPr>
                        <a:t>a local history study </a:t>
                      </a:r>
                      <a:endParaRPr lang="en-GB" sz="1000" dirty="0">
                        <a:effectLst/>
                        <a:latin typeface="+mn-lt"/>
                        <a:ea typeface="Calibri" panose="020F0502020204030204" pitchFamily="34" charset="0"/>
                        <a:cs typeface="Times New Roman" panose="02020603050405020304" pitchFamily="18" charset="0"/>
                      </a:endParaRPr>
                    </a:p>
                  </a:txBody>
                  <a:tcPr marL="114300" marR="114300" marT="0" marB="0">
                    <a:solidFill>
                      <a:schemeClr val="accent4">
                        <a:lumMod val="20000"/>
                        <a:lumOff val="80000"/>
                      </a:schemeClr>
                    </a:solidFill>
                  </a:tcPr>
                </a:tc>
                <a:extLst>
                  <a:ext uri="{0D108BD9-81ED-4DB2-BD59-A6C34878D82A}">
                    <a16:rowId xmlns:a16="http://schemas.microsoft.com/office/drawing/2014/main" val="4006263489"/>
                  </a:ext>
                </a:extLst>
              </a:tr>
              <a:tr h="546388">
                <a:tc>
                  <a:txBody>
                    <a:bodyPr/>
                    <a:lstStyle/>
                    <a:p>
                      <a:pPr>
                        <a:lnSpc>
                          <a:spcPct val="100000"/>
                        </a:lnSpc>
                        <a:spcBef>
                          <a:spcPts val="0"/>
                        </a:spcBef>
                        <a:spcAft>
                          <a:spcPts val="0"/>
                        </a:spcAft>
                      </a:pPr>
                      <a:r>
                        <a:rPr lang="en-US" sz="900" b="1" u="none">
                          <a:effectLst/>
                          <a:latin typeface="+mn-lt"/>
                          <a:ea typeface="Calibri" panose="020F0502020204030204" pitchFamily="34" charset="0"/>
                          <a:cs typeface="Calibri" panose="020F0502020204030204" pitchFamily="34" charset="0"/>
                        </a:rPr>
                        <a:t>Geography</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gridSpan="2" vMerge="1">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hMerge="1" vMerge="1">
                  <a:txBody>
                    <a:bodyPr/>
                    <a:lstStyle/>
                    <a:p>
                      <a:pPr algn="l">
                        <a:lnSpc>
                          <a:spcPct val="107000"/>
                        </a:lnSpc>
                        <a:spcAft>
                          <a:spcPts val="800"/>
                        </a:spcAft>
                      </a:pPr>
                      <a:r>
                        <a:rPr lang="en-GB" sz="1000" b="1" dirty="0">
                          <a:solidFill>
                            <a:schemeClr val="tx1"/>
                          </a:solidFill>
                          <a:effectLst/>
                          <a:latin typeface="+mn-lt"/>
                          <a:ea typeface="Calibri" panose="020F0502020204030204" pitchFamily="34" charset="0"/>
                          <a:cs typeface="Calibri" panose="020F0502020204030204" pitchFamily="34" charset="0"/>
                        </a:rPr>
                        <a:t>What will we find in our local area? </a:t>
                      </a:r>
                      <a:r>
                        <a:rPr lang="en-GB" sz="1000" b="0" dirty="0">
                          <a:effectLst/>
                          <a:latin typeface="+mn-lt"/>
                          <a:ea typeface="Times New Roman" panose="02020603050405020304" pitchFamily="18" charset="0"/>
                          <a:cs typeface="Arial" panose="020B0604020202020204" pitchFamily="34" charset="0"/>
                        </a:rPr>
                        <a:t>use simple compass directions (North, South, East and West) and locational and directional language. </a:t>
                      </a:r>
                      <a:endParaRPr lang="en-GB" sz="1000" b="0" dirty="0">
                        <a:effectLst/>
                        <a:latin typeface="+mn-lt"/>
                        <a:ea typeface="Times New Roman" panose="02020603050405020304" pitchFamily="18" charset="0"/>
                      </a:endParaRPr>
                    </a:p>
                  </a:txBody>
                  <a:tcPr marL="114300" marR="114300" marT="0" marB="0">
                    <a:solidFill>
                      <a:schemeClr val="accent6">
                        <a:lumMod val="20000"/>
                        <a:lumOff val="80000"/>
                      </a:schemeClr>
                    </a:solidFill>
                  </a:tcPr>
                </a:tc>
                <a:tc gridSpan="2">
                  <a:txBody>
                    <a:bodyPr/>
                    <a:lstStyle/>
                    <a:p>
                      <a:r>
                        <a:rPr lang="en-GB" sz="1000" b="1">
                          <a:solidFill>
                            <a:schemeClr val="tx1"/>
                          </a:solidFill>
                          <a:effectLst/>
                          <a:latin typeface="+mn-lt"/>
                          <a:ea typeface="Calibri" panose="020F0502020204030204" pitchFamily="34" charset="0"/>
                          <a:cs typeface="Calibri" panose="020F0502020204030204" pitchFamily="34" charset="0"/>
                        </a:rPr>
                        <a:t>What will we find in our local area? </a:t>
                      </a:r>
                      <a:r>
                        <a:rPr lang="en-GB" sz="1000" b="0">
                          <a:effectLst/>
                          <a:latin typeface="+mn-lt"/>
                          <a:ea typeface="Times New Roman" panose="02020603050405020304" pitchFamily="18" charset="0"/>
                          <a:cs typeface="Arial" panose="020B0604020202020204" pitchFamily="34" charset="0"/>
                        </a:rPr>
                        <a:t>use simple compass directions (North, South, East and West) and locational and directional language. </a:t>
                      </a:r>
                      <a:endParaRPr lang="en-GB"/>
                    </a:p>
                  </a:txBody>
                  <a:tcPr marL="114300" marR="114300" marT="0" marB="0">
                    <a:solidFill>
                      <a:schemeClr val="accent6">
                        <a:lumMod val="20000"/>
                        <a:lumOff val="80000"/>
                      </a:schemeClr>
                    </a:solidFill>
                  </a:tcPr>
                </a:tc>
                <a:tc hMerge="1">
                  <a:txBody>
                    <a:bodyPr/>
                    <a:lstStyle/>
                    <a:p>
                      <a:pPr algn="l">
                        <a:lnSpc>
                          <a:spcPct val="107000"/>
                        </a:lnSpc>
                        <a:spcAft>
                          <a:spcPts val="800"/>
                        </a:spcAft>
                      </a:pPr>
                      <a:r>
                        <a:rPr lang="en-GB" sz="1000" b="1" dirty="0">
                          <a:solidFill>
                            <a:schemeClr val="tx1"/>
                          </a:solidFill>
                          <a:effectLst/>
                          <a:latin typeface="+mn-lt"/>
                          <a:ea typeface="Calibri" panose="020F0502020204030204" pitchFamily="34" charset="0"/>
                          <a:cs typeface="Arial" panose="020B0604020202020204" pitchFamily="34" charset="0"/>
                        </a:rPr>
                        <a:t>EQ1 - What were the importance of rivers to the earliest settlements in the U.K. and the 4 ancient civilizations of the world? </a:t>
                      </a:r>
                      <a:endParaRPr lang="en-GB" sz="1000" b="1" dirty="0">
                        <a:solidFill>
                          <a:schemeClr val="tx1"/>
                        </a:solidFill>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1000" b="1" dirty="0">
                          <a:solidFill>
                            <a:schemeClr val="tx1"/>
                          </a:solidFill>
                          <a:effectLst/>
                          <a:latin typeface="+mn-lt"/>
                          <a:ea typeface="Calibri" panose="020F0502020204030204" pitchFamily="34" charset="0"/>
                          <a:cs typeface="Arial" panose="020B0604020202020204" pitchFamily="34" charset="0"/>
                        </a:rPr>
                        <a:t>EQ2 - </a:t>
                      </a:r>
                      <a:r>
                        <a:rPr lang="en-GB" sz="1000" b="1" dirty="0">
                          <a:solidFill>
                            <a:schemeClr val="tx1"/>
                          </a:solidFill>
                          <a:effectLst/>
                          <a:latin typeface="+mn-lt"/>
                          <a:ea typeface="Calibri" panose="020F0502020204030204" pitchFamily="34" charset="0"/>
                          <a:cs typeface="Calibri" panose="020F0502020204030204" pitchFamily="34" charset="0"/>
                        </a:rPr>
                        <a:t>Are all coasts the same in the UK? </a:t>
                      </a:r>
                      <a:endParaRPr lang="en-GB" sz="1000" b="1" dirty="0">
                        <a:solidFill>
                          <a:schemeClr val="tx1"/>
                        </a:solidFill>
                        <a:effectLst/>
                        <a:latin typeface="+mn-lt"/>
                        <a:ea typeface="Calibri" panose="020F0502020204030204" pitchFamily="34" charset="0"/>
                        <a:cs typeface="Times New Roman" panose="02020603050405020304" pitchFamily="18" charset="0"/>
                      </a:endParaRPr>
                    </a:p>
                  </a:txBody>
                  <a:tcPr marL="114300" marR="114300" marT="0" marB="0">
                    <a:solidFill>
                      <a:srgbClr val="F6C5FF"/>
                    </a:solidFill>
                  </a:tcPr>
                </a:tc>
                <a:tc gridSpan="2">
                  <a:txBody>
                    <a:bodyPr/>
                    <a:lstStyle/>
                    <a:p>
                      <a:pPr algn="l">
                        <a:lnSpc>
                          <a:spcPct val="107000"/>
                        </a:lnSpc>
                        <a:spcAft>
                          <a:spcPts val="800"/>
                        </a:spcAft>
                      </a:pPr>
                      <a:r>
                        <a:rPr lang="en-GB" sz="1000" b="1" dirty="0">
                          <a:solidFill>
                            <a:schemeClr val="tx1"/>
                          </a:solidFill>
                          <a:effectLst/>
                          <a:latin typeface="+mn-lt"/>
                          <a:ea typeface="Calibri" panose="020F0502020204030204" pitchFamily="34" charset="0"/>
                          <a:cs typeface="Arial" panose="020B0604020202020204" pitchFamily="34" charset="0"/>
                        </a:rPr>
                        <a:t>EQ1 - What were the importance of rivers to the earliest settlements in the U.K. and the 4 ancient civilizations of the world? </a:t>
                      </a:r>
                      <a:endParaRPr lang="en-GB" sz="1000" b="1" dirty="0">
                        <a:solidFill>
                          <a:schemeClr val="tx1"/>
                        </a:solidFill>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1000" b="1" dirty="0">
                          <a:solidFill>
                            <a:schemeClr val="tx1"/>
                          </a:solidFill>
                          <a:effectLst/>
                          <a:latin typeface="+mn-lt"/>
                          <a:ea typeface="Calibri" panose="020F0502020204030204" pitchFamily="34" charset="0"/>
                          <a:cs typeface="Arial" panose="020B0604020202020204" pitchFamily="34" charset="0"/>
                        </a:rPr>
                        <a:t>EQ2 - </a:t>
                      </a:r>
                      <a:r>
                        <a:rPr lang="en-GB" sz="1000" b="1" dirty="0">
                          <a:solidFill>
                            <a:schemeClr val="tx1"/>
                          </a:solidFill>
                          <a:effectLst/>
                          <a:latin typeface="+mn-lt"/>
                          <a:ea typeface="Calibri" panose="020F0502020204030204" pitchFamily="34" charset="0"/>
                          <a:cs typeface="Calibri" panose="020F0502020204030204" pitchFamily="34" charset="0"/>
                        </a:rPr>
                        <a:t>Are all coasts the same in the UK? </a:t>
                      </a:r>
                      <a:endParaRPr lang="en-GB" dirty="0"/>
                    </a:p>
                  </a:txBody>
                  <a:tcPr marL="114300" marR="114300" marT="0" marB="0">
                    <a:solidFill>
                      <a:srgbClr val="F6C5FF"/>
                    </a:solidFill>
                  </a:tcPr>
                </a:tc>
                <a:tc hMerge="1">
                  <a:txBody>
                    <a:bodyPr/>
                    <a:lstStyle/>
                    <a:p>
                      <a:pPr marL="0" marR="0" lvl="0" indent="0" algn="l" defTabSz="1280206" rtl="0" eaLnBrk="1" fontAlgn="auto" latinLnBrk="0" hangingPunct="1">
                        <a:lnSpc>
                          <a:spcPct val="107000"/>
                        </a:lnSpc>
                        <a:spcBef>
                          <a:spcPts val="0"/>
                        </a:spcBef>
                        <a:spcAft>
                          <a:spcPts val="800"/>
                        </a:spcAft>
                        <a:buClrTx/>
                        <a:buSzTx/>
                        <a:buFontTx/>
                        <a:buNone/>
                        <a:tabLst/>
                        <a:defRPr/>
                      </a:pPr>
                      <a:r>
                        <a:rPr lang="en-GB" sz="1000" b="1" dirty="0">
                          <a:solidFill>
                            <a:schemeClr val="tx1"/>
                          </a:solidFill>
                          <a:effectLst/>
                          <a:latin typeface="+mn-lt"/>
                          <a:ea typeface="Calibri" panose="020F0502020204030204" pitchFamily="34" charset="0"/>
                          <a:cs typeface="Calibri" panose="020F0502020204030204" pitchFamily="34" charset="0"/>
                        </a:rPr>
                        <a:t>How is the Great Lakes region of North America similar or different to the North West region of England? </a:t>
                      </a:r>
                      <a:endParaRPr lang="en-GB" sz="1000" b="1" dirty="0">
                        <a:solidFill>
                          <a:schemeClr val="tx1"/>
                        </a:solidFill>
                        <a:effectLst/>
                        <a:latin typeface="+mn-lt"/>
                        <a:ea typeface="Calibri" panose="020F0502020204030204" pitchFamily="34" charset="0"/>
                        <a:cs typeface="Times New Roman" panose="02020603050405020304" pitchFamily="18" charset="0"/>
                      </a:endParaRPr>
                    </a:p>
                    <a:p>
                      <a:pPr algn="l">
                        <a:lnSpc>
                          <a:spcPct val="107000"/>
                        </a:lnSpc>
                        <a:spcAft>
                          <a:spcPts val="800"/>
                        </a:spcAft>
                      </a:pPr>
                      <a:endParaRPr lang="en-GB" sz="1000" dirty="0">
                        <a:effectLst/>
                        <a:latin typeface="+mn-lt"/>
                        <a:ea typeface="Calibri" panose="020F0502020204030204" pitchFamily="34" charset="0"/>
                        <a:cs typeface="Times New Roman" panose="02020603050405020304" pitchFamily="18" charset="0"/>
                      </a:endParaRPr>
                    </a:p>
                  </a:txBody>
                  <a:tcPr marL="114300" marR="114300" marT="0" marB="0">
                    <a:solidFill>
                      <a:schemeClr val="accent4">
                        <a:lumMod val="20000"/>
                        <a:lumOff val="80000"/>
                      </a:schemeClr>
                    </a:solidFill>
                  </a:tcPr>
                </a:tc>
                <a:tc>
                  <a:txBody>
                    <a:bodyPr/>
                    <a:lstStyle/>
                    <a:p>
                      <a:pPr marL="0" marR="0" lvl="0" indent="0" algn="l" defTabSz="1280206" rtl="0" eaLnBrk="1" fontAlgn="auto" latinLnBrk="0" hangingPunct="1">
                        <a:lnSpc>
                          <a:spcPct val="107000"/>
                        </a:lnSpc>
                        <a:spcBef>
                          <a:spcPts val="0"/>
                        </a:spcBef>
                        <a:spcAft>
                          <a:spcPts val="800"/>
                        </a:spcAft>
                        <a:buClrTx/>
                        <a:buSzTx/>
                        <a:buFontTx/>
                        <a:buNone/>
                        <a:tabLst/>
                        <a:defRPr/>
                      </a:pPr>
                      <a:r>
                        <a:rPr lang="en-GB" sz="1000" b="1">
                          <a:solidFill>
                            <a:schemeClr val="tx1"/>
                          </a:solidFill>
                          <a:effectLst/>
                          <a:latin typeface="+mn-lt"/>
                          <a:ea typeface="Calibri" panose="020F0502020204030204" pitchFamily="34" charset="0"/>
                          <a:cs typeface="Calibri" panose="020F0502020204030204" pitchFamily="34" charset="0"/>
                        </a:rPr>
                        <a:t>How is the Great Lakes region of North America similar or different to the North West region of England? </a:t>
                      </a:r>
                      <a:endParaRPr lang="en-GB" sz="1000" b="1" dirty="0">
                        <a:solidFill>
                          <a:schemeClr val="tx1"/>
                        </a:solidFill>
                        <a:effectLst/>
                        <a:latin typeface="+mn-lt"/>
                        <a:ea typeface="Calibri" panose="020F0502020204030204" pitchFamily="34" charset="0"/>
                        <a:cs typeface="Times New Roman" panose="02020603050405020304" pitchFamily="18" charset="0"/>
                      </a:endParaRPr>
                    </a:p>
                  </a:txBody>
                  <a:tcPr marL="114300" marR="114300" marT="0" marB="0">
                    <a:solidFill>
                      <a:schemeClr val="accent4">
                        <a:lumMod val="20000"/>
                        <a:lumOff val="80000"/>
                      </a:schemeClr>
                    </a:solidFill>
                  </a:tcPr>
                </a:tc>
                <a:extLst>
                  <a:ext uri="{0D108BD9-81ED-4DB2-BD59-A6C34878D82A}">
                    <a16:rowId xmlns:a16="http://schemas.microsoft.com/office/drawing/2014/main" val="4070353573"/>
                  </a:ext>
                </a:extLst>
              </a:tr>
              <a:tr h="435575">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Music</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gridSpan="2">
                  <a:txBody>
                    <a:bodyPr/>
                    <a:lstStyle/>
                    <a:p>
                      <a:pPr algn="l">
                        <a:lnSpc>
                          <a:spcPct val="100000"/>
                        </a:lnSpc>
                        <a:spcBef>
                          <a:spcPts val="0"/>
                        </a:spcBef>
                        <a:spcAft>
                          <a:spcPts val="0"/>
                        </a:spcAft>
                      </a:pPr>
                      <a:r>
                        <a:rPr lang="en-GB" sz="1000" dirty="0">
                          <a:effectLst/>
                          <a:latin typeface="+mn-lt"/>
                          <a:ea typeface="Calibri" panose="020F0502020204030204" pitchFamily="34" charset="0"/>
                          <a:cs typeface="Times New Roman" panose="02020603050405020304" pitchFamily="18" charset="0"/>
                        </a:rPr>
                        <a:t>Music and </a:t>
                      </a:r>
                      <a:r>
                        <a:rPr lang="en-GB" sz="1000" dirty="0" err="1">
                          <a:effectLst/>
                          <a:latin typeface="+mn-lt"/>
                          <a:ea typeface="Calibri" panose="020F0502020204030204" pitchFamily="34" charset="0"/>
                          <a:cs typeface="Times New Roman" panose="02020603050405020304" pitchFamily="18" charset="0"/>
                        </a:rPr>
                        <a:t>rythmn</a:t>
                      </a:r>
                      <a:endParaRPr lang="en-GB" sz="10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hMerge="1">
                  <a:txBody>
                    <a:bodyPr/>
                    <a:lstStyle/>
                    <a:p>
                      <a:pPr algn="l">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6">
                        <a:lumMod val="20000"/>
                        <a:lumOff val="80000"/>
                      </a:schemeClr>
                    </a:solidFill>
                  </a:tcPr>
                </a:tc>
                <a:tc gridSpan="2">
                  <a:txBody>
                    <a:bodyPr/>
                    <a:lstStyle/>
                    <a:p>
                      <a:r>
                        <a:rPr lang="en-GB" sz="1000" dirty="0"/>
                        <a:t>Recorders</a:t>
                      </a:r>
                    </a:p>
                  </a:txBody>
                  <a:tcPr marL="72009" marR="72009" marT="0" marB="0">
                    <a:solidFill>
                      <a:schemeClr val="accent6">
                        <a:lumMod val="20000"/>
                        <a:lumOff val="80000"/>
                      </a:schemeClr>
                    </a:solidFill>
                  </a:tcPr>
                </a:tc>
                <a:tc hMerge="1">
                  <a:txBody>
                    <a:bodyPr/>
                    <a:lstStyle/>
                    <a:p>
                      <a:pPr algn="l">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rgbClr val="F6C5FF"/>
                    </a:solidFill>
                  </a:tcPr>
                </a:tc>
                <a:tc gridSpan="2">
                  <a:txBody>
                    <a:bodyPr/>
                    <a:lstStyle/>
                    <a:p>
                      <a:r>
                        <a:rPr lang="en-GB" sz="1000" dirty="0"/>
                        <a:t>Brass</a:t>
                      </a:r>
                    </a:p>
                  </a:txBody>
                  <a:tcPr marL="72009" marR="72009" marT="0" marB="0">
                    <a:solidFill>
                      <a:srgbClr val="F6C5FF"/>
                    </a:solidFill>
                  </a:tcPr>
                </a:tc>
                <a:tc hMerge="1">
                  <a:txBody>
                    <a:bodyPr/>
                    <a:lstStyle/>
                    <a:p>
                      <a:endParaRPr lang="en-US" sz="900" dirty="0"/>
                    </a:p>
                  </a:txBody>
                  <a:tcPr marL="72009" marR="72009" marT="0" marB="0">
                    <a:solidFill>
                      <a:schemeClr val="accent4">
                        <a:lumMod val="20000"/>
                        <a:lumOff val="80000"/>
                      </a:schemeClr>
                    </a:solidFill>
                  </a:tcPr>
                </a:tc>
                <a:tc>
                  <a:txBody>
                    <a:bodyPr/>
                    <a:lstStyle/>
                    <a:p>
                      <a:r>
                        <a:rPr lang="en-US" sz="1000" dirty="0"/>
                        <a:t>Strings</a:t>
                      </a:r>
                    </a:p>
                  </a:txBody>
                  <a:tcPr marL="72009" marR="72009" marT="0" marB="0">
                    <a:solidFill>
                      <a:schemeClr val="accent4">
                        <a:lumMod val="20000"/>
                        <a:lumOff val="80000"/>
                      </a:schemeClr>
                    </a:solidFill>
                  </a:tcPr>
                </a:tc>
                <a:extLst>
                  <a:ext uri="{0D108BD9-81ED-4DB2-BD59-A6C34878D82A}">
                    <a16:rowId xmlns:a16="http://schemas.microsoft.com/office/drawing/2014/main" val="477297320"/>
                  </a:ext>
                </a:extLst>
              </a:tr>
              <a:tr h="783186">
                <a:tc>
                  <a:txBody>
                    <a:bodyPr/>
                    <a:lstStyle/>
                    <a:p>
                      <a:pPr>
                        <a:lnSpc>
                          <a:spcPct val="100000"/>
                        </a:lnSpc>
                        <a:spcBef>
                          <a:spcPts val="0"/>
                        </a:spcBef>
                        <a:spcAft>
                          <a:spcPts val="0"/>
                        </a:spcAft>
                      </a:pPr>
                      <a:r>
                        <a:rPr lang="en-US" sz="900" b="1" u="none">
                          <a:effectLst/>
                          <a:latin typeface="+mn-lt"/>
                          <a:ea typeface="Calibri" panose="020F0502020204030204" pitchFamily="34" charset="0"/>
                          <a:cs typeface="Calibri" panose="020F0502020204030204" pitchFamily="34" charset="0"/>
                        </a:rPr>
                        <a:t>Computing</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gridSpan="2">
                  <a:txBody>
                    <a:bodyPr/>
                    <a:lstStyle/>
                    <a:p>
                      <a:r>
                        <a:rPr lang="en-US" sz="1000" kern="1200" dirty="0">
                          <a:solidFill>
                            <a:schemeClr val="tx1"/>
                          </a:solidFill>
                          <a:effectLst/>
                          <a:latin typeface="+mn-lt"/>
                          <a:ea typeface="+mn-ea"/>
                          <a:cs typeface="+mn-cs"/>
                        </a:rPr>
                        <a:t>Understanding the world</a:t>
                      </a:r>
                      <a:endParaRPr lang="en-GB" sz="1000" kern="1200" dirty="0">
                        <a:solidFill>
                          <a:schemeClr val="tx1"/>
                        </a:solidFill>
                        <a:effectLst/>
                        <a:latin typeface="+mn-lt"/>
                        <a:ea typeface="+mn-ea"/>
                        <a:cs typeface="+mn-cs"/>
                      </a:endParaRPr>
                    </a:p>
                    <a:p>
                      <a:r>
                        <a:rPr lang="en-US" sz="1000" kern="1200" dirty="0">
                          <a:solidFill>
                            <a:schemeClr val="tx1"/>
                          </a:solidFill>
                          <a:effectLst/>
                          <a:latin typeface="+mn-lt"/>
                          <a:ea typeface="+mn-ea"/>
                          <a:cs typeface="+mn-cs"/>
                        </a:rPr>
                        <a:t>Completes a simple program on a computer. Uses ICT hardware to interact with age-appropriate computer software. (40-60) Early Learning Goal Children </a:t>
                      </a:r>
                      <a:r>
                        <a:rPr lang="en-US" sz="1000" kern="1200" dirty="0" err="1">
                          <a:solidFill>
                            <a:schemeClr val="tx1"/>
                          </a:solidFill>
                          <a:effectLst/>
                          <a:latin typeface="+mn-lt"/>
                          <a:ea typeface="+mn-ea"/>
                          <a:cs typeface="+mn-cs"/>
                        </a:rPr>
                        <a:t>recognise</a:t>
                      </a:r>
                      <a:r>
                        <a:rPr lang="en-US" sz="1000" kern="1200" dirty="0">
                          <a:solidFill>
                            <a:schemeClr val="tx1"/>
                          </a:solidFill>
                          <a:effectLst/>
                          <a:latin typeface="+mn-lt"/>
                          <a:ea typeface="+mn-ea"/>
                          <a:cs typeface="+mn-cs"/>
                        </a:rPr>
                        <a:t> that a range of technology is used in places such as homes and schools. They select and use technology for particular purposes</a:t>
                      </a:r>
                      <a:endParaRPr lang="en-GB" sz="10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hMerge="1">
                  <a:txBody>
                    <a:bodyPr/>
                    <a:lstStyle/>
                    <a:p>
                      <a:pPr>
                        <a:lnSpc>
                          <a:spcPct val="100000"/>
                        </a:lnSpc>
                        <a:spcBef>
                          <a:spcPts val="0"/>
                        </a:spcBef>
                        <a:spcAft>
                          <a:spcPts val="0"/>
                        </a:spcAft>
                      </a:pPr>
                      <a:r>
                        <a:rPr lang="en-US" sz="900" b="1" u="sng" dirty="0">
                          <a:effectLst/>
                          <a:latin typeface="+mn-lt"/>
                          <a:ea typeface="Calibri" panose="020F0502020204030204" pitchFamily="34" charset="0"/>
                          <a:cs typeface="Calibri" panose="020F0502020204030204" pitchFamily="34" charset="0"/>
                        </a:rPr>
                        <a:t>We are Researchers</a:t>
                      </a:r>
                    </a:p>
                    <a:p>
                      <a:pPr>
                        <a:lnSpc>
                          <a:spcPct val="100000"/>
                        </a:lnSpc>
                        <a:spcBef>
                          <a:spcPts val="0"/>
                        </a:spcBef>
                        <a:spcAft>
                          <a:spcPts val="0"/>
                        </a:spcAft>
                      </a:pPr>
                      <a:r>
                        <a:rPr lang="en-US" sz="900" dirty="0">
                          <a:effectLst/>
                          <a:latin typeface="+mn-lt"/>
                          <a:ea typeface="Calibri" panose="020F0502020204030204" pitchFamily="34" charset="0"/>
                          <a:cs typeface="Calibri" panose="020F0502020204030204" pitchFamily="34" charset="0"/>
                        </a:rPr>
                        <a:t>Children research a topic – safely, effectively and efficiently – using a structured approach (mind mapping). They share their findings with others through a short multimedia presentation.</a:t>
                      </a: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6">
                        <a:lumMod val="20000"/>
                        <a:lumOff val="80000"/>
                      </a:schemeClr>
                    </a:solidFill>
                  </a:tcPr>
                </a:tc>
                <a:tc gridSpan="2">
                  <a:txBody>
                    <a:bodyPr/>
                    <a:lstStyle/>
                    <a:p>
                      <a:pPr marL="0" marR="0" lvl="0" indent="0" algn="l" defTabSz="1280206" rtl="0" eaLnBrk="1" fontAlgn="auto" latinLnBrk="0" hangingPunct="1">
                        <a:lnSpc>
                          <a:spcPct val="100000"/>
                        </a:lnSpc>
                        <a:spcBef>
                          <a:spcPts val="0"/>
                        </a:spcBef>
                        <a:spcAft>
                          <a:spcPts val="0"/>
                        </a:spcAft>
                        <a:buClrTx/>
                        <a:buSzTx/>
                        <a:buFontTx/>
                        <a:buNone/>
                        <a:tabLst/>
                        <a:defRPr/>
                      </a:pPr>
                      <a:r>
                        <a:rPr lang="en-US" sz="1000" kern="1200" dirty="0">
                          <a:solidFill>
                            <a:schemeClr val="tx1"/>
                          </a:solidFill>
                          <a:effectLst/>
                          <a:latin typeface="+mn-lt"/>
                          <a:ea typeface="+mn-ea"/>
                          <a:cs typeface="+mn-cs"/>
                        </a:rPr>
                        <a:t>1.1 Online Safety and Exploring Purple Mash</a:t>
                      </a:r>
                      <a:endParaRPr lang="en-GB" sz="1000" kern="1200" dirty="0">
                        <a:solidFill>
                          <a:schemeClr val="tx1"/>
                        </a:solidFill>
                        <a:effectLst/>
                        <a:latin typeface="+mn-lt"/>
                        <a:ea typeface="+mn-ea"/>
                        <a:cs typeface="+mn-cs"/>
                      </a:endParaRPr>
                    </a:p>
                    <a:p>
                      <a:pPr>
                        <a:lnSpc>
                          <a:spcPct val="100000"/>
                        </a:lnSpc>
                        <a:spcBef>
                          <a:spcPts val="0"/>
                        </a:spcBef>
                        <a:spcAft>
                          <a:spcPts val="0"/>
                        </a:spcAft>
                      </a:pPr>
                      <a:r>
                        <a:rPr lang="en-US" sz="1000" kern="1200" dirty="0">
                          <a:solidFill>
                            <a:schemeClr val="tx1"/>
                          </a:solidFill>
                          <a:effectLst/>
                          <a:latin typeface="+mn-lt"/>
                          <a:ea typeface="+mn-ea"/>
                          <a:cs typeface="+mn-cs"/>
                        </a:rPr>
                        <a:t>1.5 Maze Explorers </a:t>
                      </a:r>
                      <a:endParaRPr lang="en-GB" sz="1000" dirty="0"/>
                    </a:p>
                  </a:txBody>
                  <a:tcPr marL="68580" marR="68580" marT="0" marB="0">
                    <a:solidFill>
                      <a:schemeClr val="accent6">
                        <a:lumMod val="20000"/>
                        <a:lumOff val="80000"/>
                      </a:schemeClr>
                    </a:solidFill>
                  </a:tcPr>
                </a:tc>
                <a:tc hMerge="1">
                  <a:txBody>
                    <a:bodyPr/>
                    <a:lstStyle/>
                    <a:p>
                      <a:pPr>
                        <a:lnSpc>
                          <a:spcPct val="100000"/>
                        </a:lnSpc>
                        <a:spcBef>
                          <a:spcPts val="0"/>
                        </a:spcBef>
                        <a:spcAft>
                          <a:spcPts val="0"/>
                        </a:spcAft>
                      </a:pPr>
                      <a:r>
                        <a:rPr lang="en-US" sz="900" b="1" u="sng">
                          <a:solidFill>
                            <a:srgbClr val="000000"/>
                          </a:solidFill>
                          <a:effectLst/>
                          <a:latin typeface="+mn-lt"/>
                          <a:ea typeface="Calibri" panose="020F0502020204030204" pitchFamily="34" charset="0"/>
                          <a:cs typeface="Calibri" panose="020F0502020204030204" pitchFamily="34" charset="0"/>
                        </a:rPr>
                        <a:t>We are Co-Authors</a:t>
                      </a:r>
                    </a:p>
                    <a:p>
                      <a:pPr>
                        <a:lnSpc>
                          <a:spcPct val="100000"/>
                        </a:lnSpc>
                        <a:spcBef>
                          <a:spcPts val="0"/>
                        </a:spcBef>
                        <a:spcAft>
                          <a:spcPts val="0"/>
                        </a:spcAft>
                      </a:pPr>
                      <a:r>
                        <a:rPr lang="en-US" sz="900">
                          <a:solidFill>
                            <a:srgbClr val="000000"/>
                          </a:solidFill>
                          <a:effectLst/>
                          <a:latin typeface="+mn-lt"/>
                          <a:ea typeface="Calibri" panose="020F0502020204030204" pitchFamily="34" charset="0"/>
                          <a:cs typeface="Calibri" panose="020F0502020204030204" pitchFamily="34" charset="0"/>
                        </a:rPr>
                        <a:t>Wikipedia is a free online encyclopedia that anyone can view and edit. In this unit, the pupils collaborate to create a ‘mini Wikipedia’. They then go on to add or amend content on the real Wikipedia.</a:t>
                      </a: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rgbClr val="F6C5FF"/>
                    </a:solidFill>
                  </a:tcPr>
                </a:tc>
                <a:tc gridSpan="2">
                  <a:txBody>
                    <a:bodyPr/>
                    <a:lstStyle/>
                    <a:p>
                      <a:pPr>
                        <a:lnSpc>
                          <a:spcPct val="100000"/>
                        </a:lnSpc>
                        <a:spcBef>
                          <a:spcPts val="0"/>
                        </a:spcBef>
                        <a:spcAft>
                          <a:spcPts val="0"/>
                        </a:spcAft>
                      </a:pPr>
                      <a:r>
                        <a:rPr lang="en-US" sz="1000" kern="1200" dirty="0">
                          <a:solidFill>
                            <a:schemeClr val="tx1"/>
                          </a:solidFill>
                          <a:effectLst/>
                          <a:latin typeface="+mn-lt"/>
                          <a:ea typeface="+mn-ea"/>
                          <a:cs typeface="+mn-cs"/>
                        </a:rPr>
                        <a:t>4.4 Writing for different audiences</a:t>
                      </a:r>
                      <a:endParaRPr lang="en-GB" sz="1000" dirty="0"/>
                    </a:p>
                  </a:txBody>
                  <a:tcPr marL="68580" marR="68580" marT="0" marB="0">
                    <a:solidFill>
                      <a:srgbClr val="F6C5FF"/>
                    </a:solidFill>
                  </a:tcPr>
                </a:tc>
                <a:tc hMerge="1">
                  <a:txBody>
                    <a:bodyPr/>
                    <a:lstStyle/>
                    <a:p>
                      <a:pPr algn="l">
                        <a:lnSpc>
                          <a:spcPct val="100000"/>
                        </a:lnSpc>
                        <a:spcBef>
                          <a:spcPts val="0"/>
                        </a:spcBef>
                        <a:spcAft>
                          <a:spcPts val="0"/>
                        </a:spcAft>
                      </a:pPr>
                      <a:r>
                        <a:rPr lang="en-GB" sz="900" b="1" u="sng">
                          <a:effectLst/>
                          <a:latin typeface="+mn-lt"/>
                          <a:ea typeface="Calibri" panose="020F0502020204030204" pitchFamily="34" charset="0"/>
                          <a:cs typeface="Times New Roman" panose="02020603050405020304" pitchFamily="18" charset="0"/>
                        </a:rPr>
                        <a:t>We are Cryptographers</a:t>
                      </a:r>
                    </a:p>
                    <a:p>
                      <a:pPr algn="l">
                        <a:lnSpc>
                          <a:spcPct val="100000"/>
                        </a:lnSpc>
                        <a:spcBef>
                          <a:spcPts val="0"/>
                        </a:spcBef>
                        <a:spcAft>
                          <a:spcPts val="0"/>
                        </a:spcAft>
                      </a:pPr>
                      <a:r>
                        <a:rPr lang="en-GB" sz="900">
                          <a:effectLst/>
                          <a:latin typeface="+mn-lt"/>
                          <a:ea typeface="Calibri" panose="020F0502020204030204" pitchFamily="34" charset="0"/>
                          <a:cs typeface="Times New Roman" panose="02020603050405020304" pitchFamily="18" charset="0"/>
                        </a:rPr>
                        <a:t>Children learn more about communicating information securely through an introduction to cryptography (the science of keeping communication and information secret). They investigate early methods of communicating over distances, learn about two early ciphers, and consider what makes a secure password</a:t>
                      </a:r>
                      <a:endParaRPr lang="en-US" sz="900"/>
                    </a:p>
                  </a:txBody>
                  <a:tcPr marL="72009" marR="72009" marT="0" marB="0">
                    <a:solidFill>
                      <a:schemeClr val="accent4">
                        <a:lumMod val="20000"/>
                        <a:lumOff val="80000"/>
                      </a:schemeClr>
                    </a:solidFill>
                  </a:tcPr>
                </a:tc>
                <a:tc>
                  <a:txBody>
                    <a:bodyPr/>
                    <a:lstStyle/>
                    <a:p>
                      <a:pPr algn="l">
                        <a:lnSpc>
                          <a:spcPct val="100000"/>
                        </a:lnSpc>
                        <a:spcBef>
                          <a:spcPts val="0"/>
                        </a:spcBef>
                        <a:spcAft>
                          <a:spcPts val="0"/>
                        </a:spcAft>
                      </a:pPr>
                      <a:r>
                        <a:rPr lang="en-US" sz="1000" kern="1200" dirty="0">
                          <a:solidFill>
                            <a:schemeClr val="tx1"/>
                          </a:solidFill>
                          <a:effectLst/>
                          <a:latin typeface="+mn-lt"/>
                          <a:ea typeface="+mn-ea"/>
                          <a:cs typeface="+mn-cs"/>
                        </a:rPr>
                        <a:t>6.7 Quizzing </a:t>
                      </a:r>
                      <a:endParaRPr lang="en-US" sz="1000" dirty="0"/>
                    </a:p>
                  </a:txBody>
                  <a:tcPr marL="72009" marR="72009" marT="0" marB="0">
                    <a:solidFill>
                      <a:schemeClr val="accent4">
                        <a:lumMod val="20000"/>
                        <a:lumOff val="80000"/>
                      </a:schemeClr>
                    </a:solidFill>
                  </a:tcPr>
                </a:tc>
                <a:extLst>
                  <a:ext uri="{0D108BD9-81ED-4DB2-BD59-A6C34878D82A}">
                    <a16:rowId xmlns:a16="http://schemas.microsoft.com/office/drawing/2014/main" val="3194143715"/>
                  </a:ext>
                </a:extLst>
              </a:tr>
              <a:tr h="528462">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Art and Design</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gridSpan="2">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endParaRPr lang="en-US" sz="900" b="0" u="none" dirty="0">
                        <a:effectLst/>
                        <a:latin typeface="+mn-lt"/>
                        <a:ea typeface="Calibri" panose="020F0502020204030204" pitchFamily="34" charset="0"/>
                        <a:cs typeface="Calibri" panose="020F0502020204030204" pitchFamily="34" charset="0"/>
                      </a:endParaRPr>
                    </a:p>
                  </a:txBody>
                  <a:tcPr marL="72009" marR="72009" marT="0" marB="0">
                    <a:solidFill>
                      <a:schemeClr val="accent5">
                        <a:lumMod val="20000"/>
                        <a:lumOff val="80000"/>
                      </a:schemeClr>
                    </a:solidFill>
                  </a:tcPr>
                </a:tc>
                <a:tc hMerge="1">
                  <a:txBody>
                    <a:bodyPr/>
                    <a:lstStyle/>
                    <a:p>
                      <a:pPr algn="l">
                        <a:lnSpc>
                          <a:spcPct val="100000"/>
                        </a:lnSpc>
                        <a:spcBef>
                          <a:spcPts val="0"/>
                        </a:spcBef>
                        <a:spcAft>
                          <a:spcPts val="0"/>
                        </a:spcAft>
                      </a:pPr>
                      <a:r>
                        <a:rPr lang="en-US" sz="1000" b="1" u="sng" dirty="0"/>
                        <a:t>Drawing</a:t>
                      </a:r>
                    </a:p>
                    <a:p>
                      <a:pPr algn="l">
                        <a:lnSpc>
                          <a:spcPct val="100000"/>
                        </a:lnSpc>
                        <a:spcBef>
                          <a:spcPts val="0"/>
                        </a:spcBef>
                        <a:spcAft>
                          <a:spcPts val="0"/>
                        </a:spcAft>
                      </a:pPr>
                      <a:r>
                        <a:rPr lang="en-US" sz="1000" b="1" u="sng" dirty="0"/>
                        <a:t>Artist focus – </a:t>
                      </a:r>
                      <a:r>
                        <a:rPr lang="en-US" sz="1000" b="0" u="none" dirty="0"/>
                        <a:t>Lowry </a:t>
                      </a:r>
                    </a:p>
                    <a:p>
                      <a:pPr algn="l">
                        <a:lnSpc>
                          <a:spcPct val="100000"/>
                        </a:lnSpc>
                        <a:spcBef>
                          <a:spcPts val="0"/>
                        </a:spcBef>
                        <a:spcAft>
                          <a:spcPts val="0"/>
                        </a:spcAft>
                      </a:pPr>
                      <a:r>
                        <a:rPr lang="en-US" sz="1000" b="1" u="sng" dirty="0"/>
                        <a:t>Skills – </a:t>
                      </a:r>
                      <a:r>
                        <a:rPr lang="en-US" sz="1000" b="0" u="none" dirty="0"/>
                        <a:t>Using different thickness of lines and dots, using a range of media to create our own ‘Lowry’ inspired pictures</a:t>
                      </a:r>
                      <a:endParaRPr lang="en-GB" sz="1000" b="0" u="none" dirty="0"/>
                    </a:p>
                  </a:txBody>
                  <a:tcPr marL="68580" marR="68580" marT="0" marB="0">
                    <a:solidFill>
                      <a:schemeClr val="accent6">
                        <a:lumMod val="20000"/>
                        <a:lumOff val="80000"/>
                      </a:schemeClr>
                    </a:solidFill>
                  </a:tcPr>
                </a:tc>
                <a:tc gridSpan="2">
                  <a:txBody>
                    <a:bodyPr/>
                    <a:lstStyle/>
                    <a:p>
                      <a:r>
                        <a:rPr lang="en-GB" sz="1000" b="1" u="sng" kern="1200" dirty="0">
                          <a:solidFill>
                            <a:schemeClr val="tx1"/>
                          </a:solidFill>
                          <a:effectLst/>
                          <a:latin typeface="+mn-lt"/>
                          <a:ea typeface="+mn-ea"/>
                          <a:cs typeface="+mn-cs"/>
                          <a:hlinkClick r:id="rId3"/>
                        </a:rPr>
                        <a:t>Explore &amp; Draw</a:t>
                      </a:r>
                      <a:endParaRPr lang="en-GB" sz="1000" b="1" kern="1200" dirty="0">
                        <a:solidFill>
                          <a:schemeClr val="tx1"/>
                        </a:solidFill>
                        <a:effectLst/>
                        <a:latin typeface="+mn-lt"/>
                        <a:ea typeface="+mn-ea"/>
                        <a:cs typeface="+mn-cs"/>
                      </a:endParaRPr>
                    </a:p>
                    <a:p>
                      <a:r>
                        <a:rPr lang="en-GB" sz="1000" kern="1200" dirty="0">
                          <a:solidFill>
                            <a:schemeClr val="tx1"/>
                          </a:solidFill>
                          <a:effectLst/>
                          <a:latin typeface="+mn-lt"/>
                          <a:ea typeface="+mn-ea"/>
                          <a:cs typeface="+mn-cs"/>
                        </a:rPr>
                        <a:t>Introducing the idea that artists can be collectors &amp; explorers as they develop drawing and composition skills.</a:t>
                      </a:r>
                      <a:endParaRPr lang="en-GB" sz="1000" dirty="0"/>
                    </a:p>
                  </a:txBody>
                  <a:tcPr marL="68580" marR="68580" marT="0" marB="0">
                    <a:solidFill>
                      <a:schemeClr val="accent6">
                        <a:lumMod val="20000"/>
                        <a:lumOff val="80000"/>
                      </a:schemeClr>
                    </a:solidFill>
                  </a:tcPr>
                </a:tc>
                <a:tc hMerge="1">
                  <a:txBody>
                    <a:bodyPr/>
                    <a:lstStyle/>
                    <a:p>
                      <a:pPr algn="l">
                        <a:lnSpc>
                          <a:spcPct val="100000"/>
                        </a:lnSpc>
                        <a:spcBef>
                          <a:spcPts val="0"/>
                        </a:spcBef>
                        <a:spcAft>
                          <a:spcPts val="0"/>
                        </a:spcAft>
                      </a:pPr>
                      <a:r>
                        <a:rPr lang="en-US" sz="1000" b="1" u="sng" dirty="0"/>
                        <a:t>Drawing</a:t>
                      </a:r>
                    </a:p>
                    <a:p>
                      <a:pPr algn="l">
                        <a:lnSpc>
                          <a:spcPct val="100000"/>
                        </a:lnSpc>
                        <a:spcBef>
                          <a:spcPts val="0"/>
                        </a:spcBef>
                        <a:spcAft>
                          <a:spcPts val="0"/>
                        </a:spcAft>
                      </a:pPr>
                      <a:r>
                        <a:rPr lang="en-US" sz="1000" b="1" u="sng" dirty="0"/>
                        <a:t>Artist focus – </a:t>
                      </a:r>
                      <a:r>
                        <a:rPr lang="en-US" sz="1000" b="0" u="none" dirty="0"/>
                        <a:t>Leonardo Da Vinci </a:t>
                      </a:r>
                    </a:p>
                    <a:p>
                      <a:pPr algn="l">
                        <a:lnSpc>
                          <a:spcPct val="100000"/>
                        </a:lnSpc>
                        <a:spcBef>
                          <a:spcPts val="0"/>
                        </a:spcBef>
                        <a:spcAft>
                          <a:spcPts val="0"/>
                        </a:spcAft>
                      </a:pPr>
                      <a:r>
                        <a:rPr lang="en-US" sz="1000" b="1" u="sng" dirty="0"/>
                        <a:t>Skills – </a:t>
                      </a:r>
                      <a:r>
                        <a:rPr lang="en-US" sz="1000" b="0" u="none" dirty="0"/>
                        <a:t>Use of line, tone, shadow and light. </a:t>
                      </a:r>
                      <a:endParaRPr lang="en-GB" sz="1000" b="0" u="none" dirty="0"/>
                    </a:p>
                  </a:txBody>
                  <a:tcPr marL="68580" marR="68580" marT="0" marB="0">
                    <a:solidFill>
                      <a:srgbClr val="F6C5FF"/>
                    </a:solidFill>
                  </a:tcPr>
                </a:tc>
                <a:tc gridSpan="2">
                  <a:txBody>
                    <a:bodyPr/>
                    <a:lstStyle/>
                    <a:p>
                      <a:r>
                        <a:rPr lang="en-GB" sz="1000" b="1" u="sng" kern="1200" dirty="0">
                          <a:solidFill>
                            <a:schemeClr val="tx1"/>
                          </a:solidFill>
                          <a:effectLst/>
                          <a:latin typeface="+mn-lt"/>
                          <a:ea typeface="+mn-ea"/>
                          <a:cs typeface="+mn-cs"/>
                          <a:hlinkClick r:id="rId4"/>
                        </a:rPr>
                        <a:t>Storytelling Through Drawing</a:t>
                      </a:r>
                      <a:endParaRPr lang="en-GB" sz="1000" b="1" kern="1200" dirty="0">
                        <a:solidFill>
                          <a:schemeClr val="tx1"/>
                        </a:solidFill>
                        <a:effectLst/>
                        <a:latin typeface="+mn-lt"/>
                        <a:ea typeface="+mn-ea"/>
                        <a:cs typeface="+mn-cs"/>
                      </a:endParaRPr>
                    </a:p>
                    <a:p>
                      <a:r>
                        <a:rPr lang="en-GB" sz="1000" kern="1200" dirty="0">
                          <a:solidFill>
                            <a:schemeClr val="tx1"/>
                          </a:solidFill>
                          <a:effectLst/>
                          <a:latin typeface="+mn-lt"/>
                          <a:ea typeface="+mn-ea"/>
                          <a:cs typeface="+mn-cs"/>
                        </a:rPr>
                        <a:t>Explore how artists create sequenced drawings to share and tell stories. Create concertinas or comic strips to retell poetry or prose through drawing.</a:t>
                      </a:r>
                    </a:p>
                    <a:p>
                      <a:pPr algn="l">
                        <a:lnSpc>
                          <a:spcPct val="100000"/>
                        </a:lnSpc>
                        <a:spcBef>
                          <a:spcPts val="0"/>
                        </a:spcBef>
                        <a:spcAft>
                          <a:spcPts val="0"/>
                        </a:spcAft>
                      </a:pPr>
                      <a:endParaRPr lang="en-GB" dirty="0"/>
                    </a:p>
                  </a:txBody>
                  <a:tcPr marL="68580" marR="68580" marT="0" marB="0">
                    <a:solidFill>
                      <a:srgbClr val="F6C5FF"/>
                    </a:solidFill>
                  </a:tcPr>
                </a:tc>
                <a:tc hMerge="1">
                  <a:txBody>
                    <a:bodyPr/>
                    <a:lstStyle/>
                    <a:p>
                      <a:r>
                        <a:rPr lang="en-US" sz="1000" b="1" u="sng" dirty="0"/>
                        <a:t>Drawing –</a:t>
                      </a:r>
                    </a:p>
                    <a:p>
                      <a:r>
                        <a:rPr lang="en-US" sz="1000" b="1" u="sng" dirty="0"/>
                        <a:t>Artist focus – Van Gogh </a:t>
                      </a:r>
                    </a:p>
                    <a:p>
                      <a:r>
                        <a:rPr lang="en-US" sz="1000" b="1" u="sng" dirty="0"/>
                        <a:t>Skills – </a:t>
                      </a:r>
                      <a:r>
                        <a:rPr lang="en-US" sz="1000" b="0" u="none" dirty="0"/>
                        <a:t>Using mixed media to create shadows. To use wet and dry materials for </a:t>
                      </a:r>
                      <a:r>
                        <a:rPr lang="en-US" sz="1000" b="0" u="none"/>
                        <a:t>different effects.</a:t>
                      </a:r>
                      <a:endParaRPr lang="en-US" sz="1000" b="0" u="none" dirty="0"/>
                    </a:p>
                  </a:txBody>
                  <a:tcPr marL="68580" marR="68580" marT="0" marB="0">
                    <a:solidFill>
                      <a:schemeClr val="accent4">
                        <a:lumMod val="20000"/>
                        <a:lumOff val="80000"/>
                      </a:schemeClr>
                    </a:solidFill>
                  </a:tcPr>
                </a:tc>
                <a:tc>
                  <a:txBody>
                    <a:bodyPr/>
                    <a:lstStyle/>
                    <a:p>
                      <a:r>
                        <a:rPr lang="en-GB" sz="1000" b="1" u="sng" kern="1200" dirty="0">
                          <a:solidFill>
                            <a:schemeClr val="tx1"/>
                          </a:solidFill>
                          <a:effectLst/>
                          <a:latin typeface="+mn-lt"/>
                          <a:ea typeface="+mn-ea"/>
                          <a:cs typeface="+mn-cs"/>
                          <a:hlinkClick r:id="rId5"/>
                        </a:rPr>
                        <a:t>2D Drawing to 3D Making</a:t>
                      </a:r>
                      <a:endParaRPr lang="en-GB" sz="1000" b="1" kern="1200" dirty="0">
                        <a:solidFill>
                          <a:schemeClr val="tx1"/>
                        </a:solidFill>
                        <a:effectLst/>
                        <a:latin typeface="+mn-lt"/>
                        <a:ea typeface="+mn-ea"/>
                        <a:cs typeface="+mn-cs"/>
                      </a:endParaRPr>
                    </a:p>
                    <a:p>
                      <a:r>
                        <a:rPr lang="en-GB" sz="1000" kern="1200" dirty="0">
                          <a:solidFill>
                            <a:schemeClr val="tx1"/>
                          </a:solidFill>
                          <a:effectLst/>
                          <a:latin typeface="+mn-lt"/>
                          <a:ea typeface="+mn-ea"/>
                          <a:cs typeface="+mn-cs"/>
                        </a:rPr>
                        <a:t>Explore how 2D drawings can be transformed to 3D objects. Work towards a sculptural outcome or a graphic design outcome.</a:t>
                      </a:r>
                    </a:p>
                    <a:p>
                      <a:endParaRPr lang="en-US" sz="1000" b="0" u="none" dirty="0"/>
                    </a:p>
                  </a:txBody>
                  <a:tcPr marL="68580" marR="68580" marT="0" marB="0">
                    <a:solidFill>
                      <a:schemeClr val="accent4">
                        <a:lumMod val="20000"/>
                        <a:lumOff val="80000"/>
                      </a:schemeClr>
                    </a:solidFill>
                  </a:tcPr>
                </a:tc>
                <a:extLst>
                  <a:ext uri="{0D108BD9-81ED-4DB2-BD59-A6C34878D82A}">
                    <a16:rowId xmlns:a16="http://schemas.microsoft.com/office/drawing/2014/main" val="3140158282"/>
                  </a:ext>
                </a:extLst>
              </a:tr>
              <a:tr h="267358">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Design Technology</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gridSpan="2">
                  <a:txBody>
                    <a:bodyPr/>
                    <a:lstStyle/>
                    <a:p>
                      <a:pPr algn="l">
                        <a:lnSpc>
                          <a:spcPct val="100000"/>
                        </a:lnSpc>
                        <a:spcBef>
                          <a:spcPts val="0"/>
                        </a:spcBef>
                        <a:spcAft>
                          <a:spcPts val="0"/>
                        </a:spcAft>
                      </a:pPr>
                      <a:endParaRPr lang="en-GB" sz="10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hMerge="1">
                  <a:txBody>
                    <a:bodyPr/>
                    <a:lstStyle/>
                    <a:p>
                      <a:pPr algn="l">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6">
                        <a:lumMod val="20000"/>
                        <a:lumOff val="80000"/>
                      </a:schemeClr>
                    </a:solidFill>
                  </a:tcPr>
                </a:tc>
                <a:tc gridSpan="2">
                  <a:txBody>
                    <a:bodyPr/>
                    <a:lstStyle/>
                    <a:p>
                      <a:endParaRPr lang="en-GB" sz="1000" dirty="0"/>
                    </a:p>
                  </a:txBody>
                  <a:tcPr marL="72009" marR="72009" marT="0" marB="0">
                    <a:solidFill>
                      <a:schemeClr val="accent6">
                        <a:lumMod val="20000"/>
                        <a:lumOff val="80000"/>
                      </a:schemeClr>
                    </a:solidFill>
                  </a:tcPr>
                </a:tc>
                <a:tc hMerge="1">
                  <a:txBody>
                    <a:bodyPr/>
                    <a:lstStyle/>
                    <a:p>
                      <a:pPr algn="l">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rgbClr val="F6C5FF"/>
                    </a:solidFill>
                  </a:tcPr>
                </a:tc>
                <a:tc gridSpan="2">
                  <a:txBody>
                    <a:bodyPr/>
                    <a:lstStyle/>
                    <a:p>
                      <a:endParaRPr lang="en-GB" sz="1000" dirty="0"/>
                    </a:p>
                  </a:txBody>
                  <a:tcPr marL="72009" marR="72009" marT="0" marB="0">
                    <a:solidFill>
                      <a:srgbClr val="F6C5FF"/>
                    </a:solidFill>
                  </a:tcPr>
                </a:tc>
                <a:tc hMerge="1">
                  <a:txBody>
                    <a:bodyPr/>
                    <a:lstStyle/>
                    <a:p>
                      <a:endParaRPr lang="en-US" sz="900" dirty="0"/>
                    </a:p>
                  </a:txBody>
                  <a:tcPr marL="72009" marR="72009" marT="0" marB="0">
                    <a:solidFill>
                      <a:schemeClr val="accent4">
                        <a:lumMod val="20000"/>
                        <a:lumOff val="80000"/>
                      </a:schemeClr>
                    </a:solidFill>
                  </a:tcPr>
                </a:tc>
                <a:tc>
                  <a:txBody>
                    <a:bodyPr/>
                    <a:lstStyle/>
                    <a:p>
                      <a:endParaRPr lang="en-US" sz="1000" dirty="0"/>
                    </a:p>
                  </a:txBody>
                  <a:tcPr marL="72009" marR="72009" marT="0" marB="0">
                    <a:solidFill>
                      <a:schemeClr val="accent4">
                        <a:lumMod val="20000"/>
                        <a:lumOff val="80000"/>
                      </a:schemeClr>
                    </a:solidFill>
                  </a:tcPr>
                </a:tc>
                <a:extLst>
                  <a:ext uri="{0D108BD9-81ED-4DB2-BD59-A6C34878D82A}">
                    <a16:rowId xmlns:a16="http://schemas.microsoft.com/office/drawing/2014/main" val="962623156"/>
                  </a:ext>
                </a:extLst>
              </a:tr>
              <a:tr h="402925">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MFL (Spanish)</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gridSpan="2">
                  <a:txBody>
                    <a:bodyPr/>
                    <a:lstStyle/>
                    <a:p>
                      <a:pPr algn="ct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hMerge="1">
                  <a:txBody>
                    <a:bodyPr/>
                    <a:lstStyle/>
                    <a:p>
                      <a:pPr algn="ct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6">
                        <a:lumMod val="20000"/>
                        <a:lumOff val="80000"/>
                      </a:schemeClr>
                    </a:solidFill>
                  </a:tcPr>
                </a:tc>
                <a:tc gridSpan="2">
                  <a:txBody>
                    <a:bodyPr/>
                    <a:lstStyle/>
                    <a:p>
                      <a:endParaRPr lang="en-GB"/>
                    </a:p>
                  </a:txBody>
                  <a:tcPr marL="72009" marR="72009" marT="0" marB="0">
                    <a:solidFill>
                      <a:schemeClr val="accent6">
                        <a:lumMod val="20000"/>
                        <a:lumOff val="80000"/>
                      </a:schemeClr>
                    </a:solidFill>
                  </a:tcPr>
                </a:tc>
                <a:tc hMerge="1">
                  <a:txBody>
                    <a:bodyPr/>
                    <a:lstStyle/>
                    <a:p>
                      <a:pPr algn="ctr">
                        <a:lnSpc>
                          <a:spcPct val="100000"/>
                        </a:lnSpc>
                        <a:spcBef>
                          <a:spcPts val="0"/>
                        </a:spcBef>
                        <a:spcAft>
                          <a:spcPts val="0"/>
                        </a:spcAft>
                      </a:pPr>
                      <a:r>
                        <a:rPr lang="en-GB" sz="900" b="1" u="sng" dirty="0">
                          <a:effectLst/>
                          <a:latin typeface="+mn-lt"/>
                          <a:ea typeface="Calibri" panose="020F0502020204030204" pitchFamily="34" charset="0"/>
                          <a:cs typeface="Times New Roman" panose="02020603050405020304" pitchFamily="18" charset="0"/>
                        </a:rPr>
                        <a:t>¡Hola! ¿</a:t>
                      </a:r>
                      <a:r>
                        <a:rPr lang="en-GB" sz="900" b="1" u="sng" dirty="0" err="1">
                          <a:effectLst/>
                          <a:latin typeface="+mn-lt"/>
                          <a:ea typeface="Calibri" panose="020F0502020204030204" pitchFamily="34" charset="0"/>
                          <a:cs typeface="Times New Roman" panose="02020603050405020304" pitchFamily="18" charset="0"/>
                        </a:rPr>
                        <a:t>Qué</a:t>
                      </a:r>
                      <a:r>
                        <a:rPr lang="en-GB" sz="900" b="1" u="sng" dirty="0">
                          <a:effectLst/>
                          <a:latin typeface="+mn-lt"/>
                          <a:ea typeface="Calibri" panose="020F0502020204030204" pitchFamily="34" charset="0"/>
                          <a:cs typeface="Times New Roman" panose="02020603050405020304" pitchFamily="18" charset="0"/>
                        </a:rPr>
                        <a:t> </a:t>
                      </a:r>
                      <a:r>
                        <a:rPr lang="en-GB" sz="900" b="1" u="sng" dirty="0" err="1">
                          <a:effectLst/>
                          <a:latin typeface="+mn-lt"/>
                          <a:ea typeface="Calibri" panose="020F0502020204030204" pitchFamily="34" charset="0"/>
                          <a:cs typeface="Times New Roman" panose="02020603050405020304" pitchFamily="18" charset="0"/>
                        </a:rPr>
                        <a:t>tal</a:t>
                      </a:r>
                      <a:r>
                        <a:rPr lang="en-GB" sz="900" b="1" u="sng" dirty="0">
                          <a:effectLst/>
                          <a:latin typeface="+mn-lt"/>
                          <a:ea typeface="Calibri" panose="020F0502020204030204" pitchFamily="34" charset="0"/>
                          <a:cs typeface="Times New Roman" panose="02020603050405020304" pitchFamily="18" charset="0"/>
                        </a:rPr>
                        <a:t>? (Hello, how are you?)</a:t>
                      </a:r>
                    </a:p>
                    <a:p>
                      <a:pPr algn="ctr">
                        <a:lnSpc>
                          <a:spcPct val="100000"/>
                        </a:lnSpc>
                        <a:spcBef>
                          <a:spcPts val="0"/>
                        </a:spcBef>
                        <a:spcAft>
                          <a:spcPts val="0"/>
                        </a:spcAft>
                      </a:pPr>
                      <a:r>
                        <a:rPr lang="en-GB" sz="900" dirty="0">
                          <a:effectLst/>
                          <a:latin typeface="+mn-lt"/>
                          <a:ea typeface="Calibri" panose="020F0502020204030204" pitchFamily="34" charset="0"/>
                          <a:cs typeface="Times New Roman" panose="02020603050405020304" pitchFamily="18" charset="0"/>
                        </a:rPr>
                        <a:t>Greetings and saying your name. </a:t>
                      </a:r>
                    </a:p>
                    <a:p>
                      <a:pPr algn="ctr">
                        <a:lnSpc>
                          <a:spcPct val="100000"/>
                        </a:lnSpc>
                        <a:spcBef>
                          <a:spcPts val="0"/>
                        </a:spcBef>
                        <a:spcAft>
                          <a:spcPts val="0"/>
                        </a:spcAft>
                      </a:pPr>
                      <a:r>
                        <a:rPr lang="en-GB" sz="900" dirty="0">
                          <a:effectLst/>
                          <a:latin typeface="+mn-lt"/>
                          <a:ea typeface="Calibri" panose="020F0502020204030204" pitchFamily="34" charset="0"/>
                          <a:cs typeface="Times New Roman" panose="02020603050405020304" pitchFamily="18" charset="0"/>
                        </a:rPr>
                        <a:t>Saying how you feel.</a:t>
                      </a:r>
                    </a:p>
                  </a:txBody>
                  <a:tcPr marL="72009" marR="72009" marT="0" marB="0">
                    <a:solidFill>
                      <a:srgbClr val="F6C5FF"/>
                    </a:solidFill>
                  </a:tcPr>
                </a:tc>
                <a:tc gridSpan="3">
                  <a:txBody>
                    <a:bodyPr/>
                    <a:lstStyle/>
                    <a:p>
                      <a:pPr algn="ctr">
                        <a:lnSpc>
                          <a:spcPct val="100000"/>
                        </a:lnSpc>
                        <a:spcBef>
                          <a:spcPts val="0"/>
                        </a:spcBef>
                        <a:spcAft>
                          <a:spcPts val="0"/>
                        </a:spcAft>
                      </a:pPr>
                      <a:r>
                        <a:rPr lang="en-GB" sz="900" b="1" u="sng">
                          <a:effectLst/>
                          <a:latin typeface="+mn-lt"/>
                          <a:ea typeface="Calibri" panose="020F0502020204030204" pitchFamily="34" charset="0"/>
                          <a:cs typeface="Times New Roman" panose="02020603050405020304" pitchFamily="18" charset="0"/>
                        </a:rPr>
                        <a:t>¡Hola! ¿Qué tal? (Hello, how are you?)</a:t>
                      </a:r>
                    </a:p>
                    <a:p>
                      <a:pPr algn="ctr">
                        <a:lnSpc>
                          <a:spcPct val="100000"/>
                        </a:lnSpc>
                        <a:spcBef>
                          <a:spcPts val="0"/>
                        </a:spcBef>
                        <a:spcAft>
                          <a:spcPts val="0"/>
                        </a:spcAft>
                      </a:pPr>
                      <a:r>
                        <a:rPr lang="en-GB" sz="900">
                          <a:effectLst/>
                          <a:latin typeface="+mn-lt"/>
                          <a:ea typeface="Calibri" panose="020F0502020204030204" pitchFamily="34" charset="0"/>
                          <a:cs typeface="Times New Roman" panose="02020603050405020304" pitchFamily="18" charset="0"/>
                        </a:rPr>
                        <a:t>Greetings and saying your name. </a:t>
                      </a:r>
                    </a:p>
                    <a:p>
                      <a:pPr algn="ctr">
                        <a:lnSpc>
                          <a:spcPct val="100000"/>
                        </a:lnSpc>
                        <a:spcBef>
                          <a:spcPts val="0"/>
                        </a:spcBef>
                        <a:spcAft>
                          <a:spcPts val="0"/>
                        </a:spcAft>
                      </a:pPr>
                      <a:r>
                        <a:rPr lang="en-GB" sz="900">
                          <a:effectLst/>
                          <a:latin typeface="+mn-lt"/>
                          <a:ea typeface="Calibri" panose="020F0502020204030204" pitchFamily="34" charset="0"/>
                          <a:cs typeface="Times New Roman" panose="02020603050405020304" pitchFamily="18" charset="0"/>
                        </a:rPr>
                        <a:t>Saying how you feel.</a:t>
                      </a:r>
                      <a:endParaRPr lang="en-GB"/>
                    </a:p>
                  </a:txBody>
                  <a:tcPr marL="72009" marR="72009" marT="0" marB="0">
                    <a:solidFill>
                      <a:srgbClr val="F6C5FF"/>
                    </a:solidFill>
                  </a:tcPr>
                </a:tc>
                <a:tc hMerge="1">
                  <a:txBody>
                    <a:bodyPr/>
                    <a:lstStyle/>
                    <a:p>
                      <a:endParaRPr lang="en-US"/>
                    </a:p>
                  </a:txBody>
                  <a:tcPr/>
                </a:tc>
                <a:tc hMerge="1">
                  <a:txBody>
                    <a:bodyPr/>
                    <a:lstStyle/>
                    <a:p>
                      <a:pPr algn="ct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rgbClr val="F6C5FF"/>
                    </a:solidFill>
                  </a:tcPr>
                </a:tc>
                <a:extLst>
                  <a:ext uri="{0D108BD9-81ED-4DB2-BD59-A6C34878D82A}">
                    <a16:rowId xmlns:a16="http://schemas.microsoft.com/office/drawing/2014/main" val="3675225481"/>
                  </a:ext>
                </a:extLst>
              </a:tr>
              <a:tr h="442289">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Physical Education</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gridSpan="2">
                  <a:txBody>
                    <a:bodyPr/>
                    <a:lstStyle/>
                    <a:p>
                      <a:pPr algn="l">
                        <a:lnSpc>
                          <a:spcPct val="100000"/>
                        </a:lnSpc>
                        <a:spcBef>
                          <a:spcPts val="0"/>
                        </a:spcBef>
                        <a:spcAft>
                          <a:spcPts val="0"/>
                        </a:spcAft>
                      </a:pPr>
                      <a:r>
                        <a:rPr lang="en-GB" sz="1000" b="1" dirty="0">
                          <a:effectLst/>
                          <a:latin typeface="+mn-lt"/>
                          <a:ea typeface="Calibri" panose="020F0502020204030204" pitchFamily="34" charset="0"/>
                          <a:cs typeface="Times New Roman" panose="02020603050405020304" pitchFamily="18" charset="0"/>
                        </a:rPr>
                        <a:t>Locomotion how we move our bodies</a:t>
                      </a:r>
                    </a:p>
                  </a:txBody>
                  <a:tcPr marL="72009" marR="72009" marT="0" marB="0">
                    <a:solidFill>
                      <a:schemeClr val="accent5">
                        <a:lumMod val="20000"/>
                        <a:lumOff val="80000"/>
                      </a:schemeClr>
                    </a:solidFill>
                  </a:tcPr>
                </a:tc>
                <a:tc hMerge="1">
                  <a:txBody>
                    <a:bodyPr/>
                    <a:lstStyle/>
                    <a:p>
                      <a:pPr algn="l">
                        <a:lnSpc>
                          <a:spcPct val="100000"/>
                        </a:lnSpc>
                        <a:spcBef>
                          <a:spcPts val="0"/>
                        </a:spcBef>
                        <a:spcAft>
                          <a:spcPts val="0"/>
                        </a:spcAft>
                      </a:pPr>
                      <a:r>
                        <a:rPr lang="en-GB" sz="900" b="1" u="sng" dirty="0">
                          <a:effectLst/>
                          <a:latin typeface="+mn-lt"/>
                          <a:ea typeface="Calibri" panose="020F0502020204030204" pitchFamily="34" charset="0"/>
                          <a:cs typeface="Times New Roman" panose="02020603050405020304" pitchFamily="18" charset="0"/>
                        </a:rPr>
                        <a:t>Playground Games</a:t>
                      </a: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6">
                        <a:lumMod val="20000"/>
                        <a:lumOff val="80000"/>
                      </a:schemeClr>
                    </a:solidFill>
                  </a:tcPr>
                </a:tc>
                <a:tc gridSpan="2">
                  <a:txBody>
                    <a:bodyPr/>
                    <a:lstStyle/>
                    <a:p>
                      <a:r>
                        <a:rPr lang="en-GB" sz="1000" dirty="0"/>
                        <a:t>Locomotion chasing and evading</a:t>
                      </a:r>
                    </a:p>
                  </a:txBody>
                  <a:tcPr marL="72009" marR="72009" marT="0" marB="0">
                    <a:solidFill>
                      <a:schemeClr val="accent6">
                        <a:lumMod val="20000"/>
                        <a:lumOff val="80000"/>
                      </a:schemeClr>
                    </a:solidFill>
                  </a:tcPr>
                </a:tc>
                <a:tc hMerge="1">
                  <a:txBody>
                    <a:bodyPr/>
                    <a:lstStyle/>
                    <a:p>
                      <a:pPr algn="l">
                        <a:lnSpc>
                          <a:spcPct val="100000"/>
                        </a:lnSpc>
                        <a:spcBef>
                          <a:spcPts val="0"/>
                        </a:spcBef>
                        <a:spcAft>
                          <a:spcPts val="0"/>
                        </a:spcAft>
                      </a:pPr>
                      <a:r>
                        <a:rPr lang="en-GB" sz="900" b="1" u="sng" dirty="0">
                          <a:effectLst/>
                          <a:latin typeface="+mn-lt"/>
                          <a:ea typeface="Calibri" panose="020F0502020204030204" pitchFamily="34" charset="0"/>
                          <a:cs typeface="Times New Roman" panose="02020603050405020304" pitchFamily="18" charset="0"/>
                        </a:rPr>
                        <a:t>Handball</a:t>
                      </a: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rgbClr val="F6C5FF"/>
                    </a:solidFill>
                  </a:tcPr>
                </a:tc>
                <a:tc>
                  <a:txBody>
                    <a:bodyPr/>
                    <a:lstStyle/>
                    <a:p>
                      <a:pPr algn="l">
                        <a:lnSpc>
                          <a:spcPct val="100000"/>
                        </a:lnSpc>
                        <a:spcBef>
                          <a:spcPts val="0"/>
                        </a:spcBef>
                        <a:spcAft>
                          <a:spcPts val="0"/>
                        </a:spcAft>
                      </a:pPr>
                      <a:r>
                        <a:rPr lang="en-GB" sz="1000" dirty="0">
                          <a:effectLst/>
                          <a:latin typeface="+mn-lt"/>
                          <a:ea typeface="Calibri" panose="020F0502020204030204" pitchFamily="34" charset="0"/>
                          <a:cs typeface="Times New Roman" panose="02020603050405020304" pitchFamily="18" charset="0"/>
                        </a:rPr>
                        <a:t>Tennis</a:t>
                      </a:r>
                    </a:p>
                  </a:txBody>
                  <a:tcPr marL="72009" marR="72009" marT="0" marB="0">
                    <a:solidFill>
                      <a:srgbClr val="F6C5FF"/>
                    </a:solidFill>
                  </a:tcPr>
                </a:tc>
                <a:tc gridSpan="2">
                  <a:txBody>
                    <a:bodyPr/>
                    <a:lstStyle/>
                    <a:p>
                      <a:pPr algn="l">
                        <a:lnSpc>
                          <a:spcPct val="100000"/>
                        </a:lnSpc>
                        <a:spcBef>
                          <a:spcPts val="0"/>
                        </a:spcBef>
                        <a:spcAft>
                          <a:spcPts val="0"/>
                        </a:spcAft>
                      </a:pPr>
                      <a:r>
                        <a:rPr lang="en-GB" sz="1000" dirty="0">
                          <a:effectLst/>
                          <a:latin typeface="+mn-lt"/>
                          <a:ea typeface="Calibri" panose="020F0502020204030204" pitchFamily="34" charset="0"/>
                          <a:cs typeface="Times New Roman" panose="02020603050405020304" pitchFamily="18" charset="0"/>
                        </a:rPr>
                        <a:t>Golf </a:t>
                      </a:r>
                    </a:p>
                  </a:txBody>
                  <a:tcPr marL="72009" marR="72009" marT="0" marB="0">
                    <a:solidFill>
                      <a:schemeClr val="accent4">
                        <a:lumMod val="20000"/>
                        <a:lumOff val="80000"/>
                      </a:schemeClr>
                    </a:solidFill>
                  </a:tcPr>
                </a:tc>
                <a:tc hMerge="1">
                  <a:txBody>
                    <a:bodyPr/>
                    <a:lstStyle/>
                    <a:p>
                      <a:pPr algn="l">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4">
                        <a:lumMod val="20000"/>
                        <a:lumOff val="80000"/>
                      </a:schemeClr>
                    </a:solidFill>
                  </a:tcPr>
                </a:tc>
                <a:extLst>
                  <a:ext uri="{0D108BD9-81ED-4DB2-BD59-A6C34878D82A}">
                    <a16:rowId xmlns:a16="http://schemas.microsoft.com/office/drawing/2014/main" val="4210588608"/>
                  </a:ext>
                </a:extLst>
              </a:tr>
            </a:tbl>
          </a:graphicData>
        </a:graphic>
      </p:graphicFrame>
      <p:sp>
        <p:nvSpPr>
          <p:cNvPr id="5" name="Rectangle 3">
            <a:extLst>
              <a:ext uri="{FF2B5EF4-FFF2-40B4-BE49-F238E27FC236}">
                <a16:creationId xmlns:a16="http://schemas.microsoft.com/office/drawing/2014/main" id="{1335E127-A88D-9E41-8ABF-20520A2D7E4B}"/>
              </a:ext>
            </a:extLst>
          </p:cNvPr>
          <p:cNvSpPr>
            <a:spLocks noChangeArrowheads="1"/>
          </p:cNvSpPr>
          <p:nvPr/>
        </p:nvSpPr>
        <p:spPr bwMode="auto">
          <a:xfrm>
            <a:off x="1621822" y="252524"/>
            <a:ext cx="9390480" cy="7656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8169" tIns="59084" rIns="118169" bIns="59084" numCol="1" anchor="ctr" anchorCtr="0" compatLnSpc="1">
            <a:prstTxWarp prst="textNoShape">
              <a:avLst/>
            </a:prstTxWarp>
            <a:spAutoFit/>
          </a:bodyPr>
          <a:lstStyle>
            <a:lvl1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1pPr>
            <a:lvl2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2pPr>
            <a:lvl3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3pPr>
            <a:lvl4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4pPr>
            <a:lvl5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5pPr>
            <a:lvl6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6pPr>
            <a:lvl7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7pPr>
            <a:lvl8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8pPr>
            <a:lvl9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9pPr>
          </a:lstStyle>
          <a:p>
            <a:pPr algn="ctr" defTabSz="1181722">
              <a:tabLst>
                <a:tab pos="3703139" algn="ctr"/>
                <a:tab pos="7406278" algn="r"/>
              </a:tabLst>
            </a:pPr>
            <a:r>
              <a:rPr lang="en-US" altLang="en-US" sz="2400" b="1" u="sng" dirty="0">
                <a:solidFill>
                  <a:srgbClr val="C00000"/>
                </a:solidFill>
                <a:latin typeface="Century Gothic" panose="020B0502020202020204" pitchFamily="34" charset="0"/>
                <a:ea typeface="Calibri" panose="020F0502020204030204" pitchFamily="34" charset="0"/>
                <a:cs typeface="Times New Roman" panose="02020603050405020304" pitchFamily="18" charset="0"/>
              </a:rPr>
              <a:t>Curriculum Mapping Cycle B</a:t>
            </a:r>
            <a:endParaRPr lang="en-US" altLang="en-US" sz="1100" dirty="0"/>
          </a:p>
          <a:p>
            <a:pPr algn="ctr" defTabSz="1181722">
              <a:tabLst>
                <a:tab pos="3703139" algn="ctr"/>
                <a:tab pos="7406278" algn="r"/>
              </a:tabLst>
            </a:pPr>
            <a:r>
              <a:rPr lang="en-US" altLang="en-US" dirty="0"/>
              <a:t>Autumn (</a:t>
            </a:r>
            <a:r>
              <a:rPr lang="en-US" altLang="en-US" dirty="0" err="1"/>
              <a:t>i</a:t>
            </a:r>
            <a:r>
              <a:rPr lang="en-US" altLang="en-US" dirty="0"/>
              <a:t>)</a:t>
            </a:r>
          </a:p>
        </p:txBody>
      </p:sp>
      <p:pic>
        <p:nvPicPr>
          <p:cNvPr id="6" name="Picture 1" descr="A close up of a sign&#10;&#10;Description automatically generated">
            <a:extLst>
              <a:ext uri="{FF2B5EF4-FFF2-40B4-BE49-F238E27FC236}">
                <a16:creationId xmlns:a16="http://schemas.microsoft.com/office/drawing/2014/main" id="{2B1E8C80-792E-7B43-8424-4BC66D1C111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765876" y="209548"/>
            <a:ext cx="752203" cy="96938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54C7D783-5F06-384D-AFCF-EA9174B3A540}"/>
              </a:ext>
            </a:extLst>
          </p:cNvPr>
          <p:cNvSpPr/>
          <p:nvPr/>
        </p:nvSpPr>
        <p:spPr>
          <a:xfrm>
            <a:off x="-3742403" y="167985"/>
            <a:ext cx="15053656" cy="276999"/>
          </a:xfrm>
          <a:prstGeom prst="rect">
            <a:avLst/>
          </a:prstGeom>
        </p:spPr>
        <p:txBody>
          <a:bodyPr wrap="square">
            <a:spAutoFit/>
          </a:bodyPr>
          <a:lstStyle/>
          <a:p>
            <a:pPr algn="ctr">
              <a:tabLst>
                <a:tab pos="3703549" algn="ctr"/>
                <a:tab pos="7407097" algn="r"/>
              </a:tabLst>
            </a:pPr>
            <a:r>
              <a:rPr lang="en-GB" sz="1200" dirty="0">
                <a:latin typeface="Segoe Print" panose="02000800000000000000" pitchFamily="2" charset="0"/>
                <a:ea typeface="Calibri" panose="020F0502020204030204" pitchFamily="34" charset="0"/>
                <a:cs typeface="Times New Roman" panose="02020603050405020304" pitchFamily="18" charset="0"/>
              </a:rPr>
              <a:t>Creativity *  Reverence and Respect  *  Hope  *  Perseverance  *   Wisdom  *  Forgiveness</a:t>
            </a:r>
            <a:endParaRPr lang="en-GB" sz="12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70283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D9F38862-412C-8848-8F73-8B58BFC7761A}"/>
              </a:ext>
            </a:extLst>
          </p:cNvPr>
          <p:cNvGraphicFramePr>
            <a:graphicFrameLocks noGrp="1"/>
          </p:cNvGraphicFramePr>
          <p:nvPr>
            <p:extLst>
              <p:ext uri="{D42A27DB-BD31-4B8C-83A1-F6EECF244321}">
                <p14:modId xmlns:p14="http://schemas.microsoft.com/office/powerpoint/2010/main" val="3513106258"/>
              </p:ext>
            </p:extLst>
          </p:nvPr>
        </p:nvGraphicFramePr>
        <p:xfrm>
          <a:off x="149907" y="864572"/>
          <a:ext cx="12372410" cy="8640692"/>
        </p:xfrm>
        <a:graphic>
          <a:graphicData uri="http://schemas.openxmlformats.org/drawingml/2006/table">
            <a:tbl>
              <a:tblPr firstRow="1" bandRow="1">
                <a:tableStyleId>{5940675A-B579-460E-94D1-54222C63F5DA}</a:tableStyleId>
              </a:tblPr>
              <a:tblGrid>
                <a:gridCol w="1075414">
                  <a:extLst>
                    <a:ext uri="{9D8B030D-6E8A-4147-A177-3AD203B41FA5}">
                      <a16:colId xmlns:a16="http://schemas.microsoft.com/office/drawing/2014/main" val="567054839"/>
                    </a:ext>
                  </a:extLst>
                </a:gridCol>
                <a:gridCol w="2207680">
                  <a:extLst>
                    <a:ext uri="{9D8B030D-6E8A-4147-A177-3AD203B41FA5}">
                      <a16:colId xmlns:a16="http://schemas.microsoft.com/office/drawing/2014/main" val="2184383216"/>
                    </a:ext>
                  </a:extLst>
                </a:gridCol>
                <a:gridCol w="3074328">
                  <a:extLst>
                    <a:ext uri="{9D8B030D-6E8A-4147-A177-3AD203B41FA5}">
                      <a16:colId xmlns:a16="http://schemas.microsoft.com/office/drawing/2014/main" val="188528220"/>
                    </a:ext>
                  </a:extLst>
                </a:gridCol>
                <a:gridCol w="2959756">
                  <a:extLst>
                    <a:ext uri="{9D8B030D-6E8A-4147-A177-3AD203B41FA5}">
                      <a16:colId xmlns:a16="http://schemas.microsoft.com/office/drawing/2014/main" val="1194774974"/>
                    </a:ext>
                  </a:extLst>
                </a:gridCol>
                <a:gridCol w="3055232">
                  <a:extLst>
                    <a:ext uri="{9D8B030D-6E8A-4147-A177-3AD203B41FA5}">
                      <a16:colId xmlns:a16="http://schemas.microsoft.com/office/drawing/2014/main" val="774761062"/>
                    </a:ext>
                  </a:extLst>
                </a:gridCol>
              </a:tblGrid>
              <a:tr h="461808">
                <a:tc>
                  <a:txBody>
                    <a:bodyPr/>
                    <a:lstStyle/>
                    <a:p>
                      <a:pPr algn="ctr">
                        <a:lnSpc>
                          <a:spcPct val="100000"/>
                        </a:lnSpc>
                        <a:spcBef>
                          <a:spcPts val="0"/>
                        </a:spcBef>
                        <a:spcAft>
                          <a:spcPts val="0"/>
                        </a:spcAft>
                      </a:pPr>
                      <a:endParaRPr lang="en-GB" sz="900" b="1" u="none"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40000"/>
                        <a:lumOff val="60000"/>
                      </a:schemeClr>
                    </a:solidFill>
                  </a:tcPr>
                </a:tc>
                <a:tc>
                  <a:txBody>
                    <a:bodyPr/>
                    <a:lstStyle/>
                    <a:p>
                      <a:pPr algn="ctr">
                        <a:lnSpc>
                          <a:spcPct val="100000"/>
                        </a:lnSpc>
                        <a:spcBef>
                          <a:spcPts val="0"/>
                        </a:spcBef>
                        <a:spcAft>
                          <a:spcPts val="0"/>
                        </a:spcAft>
                      </a:pPr>
                      <a:r>
                        <a:rPr lang="en-US" sz="900" b="1" u="sng" dirty="0">
                          <a:effectLst/>
                          <a:latin typeface="+mn-lt"/>
                          <a:ea typeface="Calibri" panose="020F0502020204030204" pitchFamily="34" charset="0"/>
                          <a:cs typeface="Calibri" panose="020F0502020204030204" pitchFamily="34" charset="0"/>
                        </a:rPr>
                        <a:t>EYFS</a:t>
                      </a:r>
                      <a:endParaRPr lang="en-GB" sz="900" b="1" u="sng"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gn="ctr">
                        <a:lnSpc>
                          <a:spcPct val="100000"/>
                        </a:lnSpc>
                        <a:spcBef>
                          <a:spcPts val="0"/>
                        </a:spcBef>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Y1/2</a:t>
                      </a:r>
                      <a:endParaRPr lang="en-GB" sz="900" b="1" u="sng" dirty="0">
                        <a:effectLst/>
                        <a:latin typeface="+mn-lt"/>
                        <a:ea typeface="Calibri" panose="020F0502020204030204" pitchFamily="34" charset="0"/>
                        <a:cs typeface="Times New Roman" panose="02020603050405020304" pitchFamily="18" charset="0"/>
                      </a:endParaRPr>
                    </a:p>
                  </a:txBody>
                  <a:tcPr marL="72009" marR="72009" marT="0" marB="0">
                    <a:solidFill>
                      <a:schemeClr val="accent6">
                        <a:lumMod val="20000"/>
                        <a:lumOff val="80000"/>
                      </a:schemeClr>
                    </a:solidFill>
                  </a:tcPr>
                </a:tc>
                <a:tc>
                  <a:txBody>
                    <a:bodyPr/>
                    <a:lstStyle/>
                    <a:p>
                      <a:pPr algn="ctr">
                        <a:lnSpc>
                          <a:spcPct val="100000"/>
                        </a:lnSpc>
                        <a:spcBef>
                          <a:spcPts val="0"/>
                        </a:spcBef>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Y3/4</a:t>
                      </a:r>
                      <a:endParaRPr lang="en-GB" sz="900" b="1" u="sng" dirty="0">
                        <a:effectLst/>
                        <a:latin typeface="+mn-lt"/>
                        <a:ea typeface="Calibri" panose="020F0502020204030204" pitchFamily="34" charset="0"/>
                        <a:cs typeface="Times New Roman" panose="02020603050405020304" pitchFamily="18" charset="0"/>
                      </a:endParaRPr>
                    </a:p>
                  </a:txBody>
                  <a:tcPr marL="72009" marR="72009" marT="0" marB="0">
                    <a:solidFill>
                      <a:srgbClr val="F6C5FF"/>
                    </a:solidFill>
                  </a:tcPr>
                </a:tc>
                <a:tc>
                  <a:txBody>
                    <a:bodyPr/>
                    <a:lstStyle/>
                    <a:p>
                      <a:pPr algn="ctr">
                        <a:lnSpc>
                          <a:spcPct val="100000"/>
                        </a:lnSpc>
                        <a:spcBef>
                          <a:spcPts val="0"/>
                        </a:spcBef>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Y5/6</a:t>
                      </a:r>
                      <a:endParaRPr lang="en-GB" sz="900" b="1" u="sng" dirty="0">
                        <a:effectLst/>
                        <a:latin typeface="+mn-lt"/>
                        <a:ea typeface="Calibri" panose="020F0502020204030204" pitchFamily="34" charset="0"/>
                        <a:cs typeface="Times New Roman" panose="02020603050405020304" pitchFamily="18" charset="0"/>
                      </a:endParaRPr>
                    </a:p>
                  </a:txBody>
                  <a:tcPr marL="72009" marR="72009" marT="0" marB="0">
                    <a:solidFill>
                      <a:schemeClr val="accent4">
                        <a:lumMod val="20000"/>
                        <a:lumOff val="80000"/>
                      </a:schemeClr>
                    </a:solidFill>
                  </a:tcPr>
                </a:tc>
                <a:extLst>
                  <a:ext uri="{0D108BD9-81ED-4DB2-BD59-A6C34878D82A}">
                    <a16:rowId xmlns:a16="http://schemas.microsoft.com/office/drawing/2014/main" val="1847279511"/>
                  </a:ext>
                </a:extLst>
              </a:tr>
              <a:tr h="258460">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Christian Value</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gridSpan="4">
                  <a:txBody>
                    <a:bodyPr/>
                    <a:lstStyle/>
                    <a:p>
                      <a:pPr algn="ctr">
                        <a:lnSpc>
                          <a:spcPct val="100000"/>
                        </a:lnSpc>
                        <a:spcBef>
                          <a:spcPts val="0"/>
                        </a:spcBef>
                        <a:spcAft>
                          <a:spcPts val="0"/>
                        </a:spcAft>
                      </a:pPr>
                      <a:r>
                        <a:rPr lang="en-GB" sz="900" b="1" dirty="0">
                          <a:effectLst/>
                          <a:latin typeface="+mn-lt"/>
                          <a:ea typeface="Calibri" panose="020F0502020204030204" pitchFamily="34" charset="0"/>
                          <a:cs typeface="Times New Roman" panose="02020603050405020304" pitchFamily="18" charset="0"/>
                        </a:rPr>
                        <a:t>Friendship </a:t>
                      </a:r>
                    </a:p>
                  </a:txBody>
                  <a:tcPr marL="72009" marR="72009" marT="0" marB="0"/>
                </a:tc>
                <a:tc hMerge="1">
                  <a:txBody>
                    <a:bodyPr/>
                    <a:lstStyle/>
                    <a:p>
                      <a:pPr algn="ct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721" marR="55721" marT="0" marB="0"/>
                </a:tc>
                <a:tc hMerge="1">
                  <a:txBody>
                    <a:bodyPr/>
                    <a:lstStyle/>
                    <a:p>
                      <a:pPr algn="ct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721" marR="55721" marT="0" marB="0"/>
                </a:tc>
                <a:tc hMerge="1">
                  <a:txBody>
                    <a:bodyPr/>
                    <a:lstStyle/>
                    <a:p>
                      <a:pPr algn="ct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721" marR="55721" marT="0" marB="0"/>
                </a:tc>
                <a:extLst>
                  <a:ext uri="{0D108BD9-81ED-4DB2-BD59-A6C34878D82A}">
                    <a16:rowId xmlns:a16="http://schemas.microsoft.com/office/drawing/2014/main" val="2368458065"/>
                  </a:ext>
                </a:extLst>
              </a:tr>
              <a:tr h="461808">
                <a:tc>
                  <a:txBody>
                    <a:bodyPr/>
                    <a:lstStyle/>
                    <a:p>
                      <a:pPr>
                        <a:lnSpc>
                          <a:spcPct val="100000"/>
                        </a:lnSpc>
                        <a:spcBef>
                          <a:spcPts val="0"/>
                        </a:spcBef>
                        <a:spcAft>
                          <a:spcPts val="0"/>
                        </a:spcAft>
                      </a:pPr>
                      <a:r>
                        <a:rPr lang="en-US" sz="900" b="1" u="none">
                          <a:effectLst/>
                          <a:latin typeface="+mn-lt"/>
                          <a:ea typeface="Calibri" panose="020F0502020204030204" pitchFamily="34" charset="0"/>
                          <a:cs typeface="Calibri" panose="020F0502020204030204" pitchFamily="34" charset="0"/>
                        </a:rPr>
                        <a:t>RE</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a:txBody>
                    <a:bodyPr/>
                    <a:lstStyle/>
                    <a:p>
                      <a:r>
                        <a:rPr lang="en-GB" sz="900" dirty="0">
                          <a:effectLst/>
                          <a:latin typeface="+mn-lt"/>
                          <a:ea typeface="Calibri" panose="020F0502020204030204" pitchFamily="34" charset="0"/>
                          <a:cs typeface="Times New Roman" panose="02020603050405020304" pitchFamily="18" charset="0"/>
                        </a:rPr>
                        <a:t>Prophecy and Promise</a:t>
                      </a:r>
                    </a:p>
                  </a:txBody>
                  <a:tcPr marL="68580" marR="68580" marT="0" marB="0">
                    <a:solidFill>
                      <a:schemeClr val="accent5">
                        <a:lumMod val="20000"/>
                        <a:lumOff val="80000"/>
                      </a:schemeClr>
                    </a:solidFill>
                  </a:tcPr>
                </a:tc>
                <a:tc>
                  <a:txBody>
                    <a:bodyPr/>
                    <a:lstStyle/>
                    <a:p>
                      <a:r>
                        <a:rPr lang="en-GB" sz="900" dirty="0">
                          <a:effectLst/>
                          <a:latin typeface="+mn-lt"/>
                          <a:ea typeface="Calibri" panose="020F0502020204030204" pitchFamily="34" charset="0"/>
                          <a:cs typeface="Times New Roman" panose="02020603050405020304" pitchFamily="18" charset="0"/>
                        </a:rPr>
                        <a:t>Creation and </a:t>
                      </a:r>
                      <a:r>
                        <a:rPr lang="en-GB" sz="900" dirty="0" err="1">
                          <a:effectLst/>
                          <a:latin typeface="+mn-lt"/>
                          <a:ea typeface="Calibri" panose="020F0502020204030204" pitchFamily="34" charset="0"/>
                          <a:cs typeface="Times New Roman" panose="02020603050405020304" pitchFamily="18" charset="0"/>
                        </a:rPr>
                        <a:t>convenant</a:t>
                      </a:r>
                      <a:r>
                        <a:rPr lang="en-GB" sz="900" dirty="0">
                          <a:effectLst/>
                          <a:latin typeface="+mn-lt"/>
                          <a:ea typeface="Calibri" panose="020F0502020204030204" pitchFamily="34" charset="0"/>
                          <a:cs typeface="Times New Roman" panose="02020603050405020304" pitchFamily="18" charset="0"/>
                        </a:rPr>
                        <a:t> </a:t>
                      </a:r>
                      <a:r>
                        <a:rPr lang="en-GB" sz="900" dirty="0" err="1">
                          <a:effectLst/>
                          <a:latin typeface="+mn-lt"/>
                          <a:ea typeface="Calibri" panose="020F0502020204030204" pitchFamily="34" charset="0"/>
                          <a:cs typeface="Times New Roman" panose="02020603050405020304" pitchFamily="18" charset="0"/>
                        </a:rPr>
                        <a:t>yr</a:t>
                      </a:r>
                      <a:r>
                        <a:rPr lang="en-GB" sz="900" dirty="0">
                          <a:effectLst/>
                          <a:latin typeface="+mn-lt"/>
                          <a:ea typeface="Calibri" panose="020F0502020204030204" pitchFamily="34" charset="0"/>
                          <a:cs typeface="Times New Roman" panose="02020603050405020304" pitchFamily="18" charset="0"/>
                        </a:rPr>
                        <a:t> 2</a:t>
                      </a:r>
                    </a:p>
                  </a:txBody>
                  <a:tcPr marL="68580" marR="68580" marT="0" marB="0">
                    <a:solidFill>
                      <a:schemeClr val="accent6">
                        <a:lumMod val="20000"/>
                        <a:lumOff val="80000"/>
                      </a:schemeClr>
                    </a:solidFill>
                  </a:tcPr>
                </a:tc>
                <a:tc>
                  <a:txBody>
                    <a:bodyPr/>
                    <a:lstStyle/>
                    <a:p>
                      <a:pPr marL="0" marR="0" lvl="0" indent="0" algn="l" defTabSz="1280206" rtl="0" eaLnBrk="1" fontAlgn="auto" latinLnBrk="0" hangingPunct="1">
                        <a:lnSpc>
                          <a:spcPct val="100000"/>
                        </a:lnSpc>
                        <a:spcBef>
                          <a:spcPts val="0"/>
                        </a:spcBef>
                        <a:spcAft>
                          <a:spcPts val="0"/>
                        </a:spcAft>
                        <a:buClrTx/>
                        <a:buSzTx/>
                        <a:buFontTx/>
                        <a:buNone/>
                        <a:tabLst/>
                        <a:defRPr/>
                      </a:pPr>
                      <a:r>
                        <a:rPr lang="en-GB" sz="900" dirty="0">
                          <a:effectLst/>
                          <a:latin typeface="+mn-lt"/>
                          <a:ea typeface="Calibri" panose="020F0502020204030204" pitchFamily="34" charset="0"/>
                          <a:cs typeface="Times New Roman" panose="02020603050405020304" pitchFamily="18" charset="0"/>
                        </a:rPr>
                        <a:t>Creation and </a:t>
                      </a:r>
                      <a:r>
                        <a:rPr lang="en-GB" sz="900" dirty="0" err="1">
                          <a:effectLst/>
                          <a:latin typeface="+mn-lt"/>
                          <a:ea typeface="Calibri" panose="020F0502020204030204" pitchFamily="34" charset="0"/>
                          <a:cs typeface="Times New Roman" panose="02020603050405020304" pitchFamily="18" charset="0"/>
                        </a:rPr>
                        <a:t>convenant</a:t>
                      </a:r>
                      <a:r>
                        <a:rPr lang="en-GB" sz="900" dirty="0">
                          <a:effectLst/>
                          <a:latin typeface="+mn-lt"/>
                          <a:ea typeface="Calibri" panose="020F0502020204030204" pitchFamily="34" charset="0"/>
                          <a:cs typeface="Times New Roman" panose="02020603050405020304" pitchFamily="18" charset="0"/>
                        </a:rPr>
                        <a:t> </a:t>
                      </a:r>
                      <a:r>
                        <a:rPr lang="en-GB" sz="900" dirty="0" err="1">
                          <a:effectLst/>
                          <a:latin typeface="+mn-lt"/>
                          <a:ea typeface="Calibri" panose="020F0502020204030204" pitchFamily="34" charset="0"/>
                          <a:cs typeface="Times New Roman" panose="02020603050405020304" pitchFamily="18" charset="0"/>
                        </a:rPr>
                        <a:t>yr</a:t>
                      </a:r>
                      <a:r>
                        <a:rPr lang="en-GB" sz="900" dirty="0">
                          <a:effectLst/>
                          <a:latin typeface="+mn-lt"/>
                          <a:ea typeface="Calibri" panose="020F0502020204030204" pitchFamily="34" charset="0"/>
                          <a:cs typeface="Times New Roman" panose="02020603050405020304" pitchFamily="18" charset="0"/>
                        </a:rPr>
                        <a:t> 4</a:t>
                      </a:r>
                    </a:p>
                    <a:p>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rgbClr val="F6C5FF"/>
                    </a:solidFill>
                  </a:tcPr>
                </a:tc>
                <a:tc>
                  <a:txBody>
                    <a:bodyPr/>
                    <a:lstStyle/>
                    <a:p>
                      <a:pPr marL="0" marR="0" lvl="0" indent="0" algn="l" defTabSz="1280206" rtl="0" eaLnBrk="1" fontAlgn="auto" latinLnBrk="0" hangingPunct="1">
                        <a:lnSpc>
                          <a:spcPct val="100000"/>
                        </a:lnSpc>
                        <a:spcBef>
                          <a:spcPts val="0"/>
                        </a:spcBef>
                        <a:spcAft>
                          <a:spcPts val="0"/>
                        </a:spcAft>
                        <a:buClrTx/>
                        <a:buSzTx/>
                        <a:buFontTx/>
                        <a:buNone/>
                        <a:tabLst/>
                        <a:defRPr/>
                      </a:pPr>
                      <a:r>
                        <a:rPr lang="en-GB" sz="900" dirty="0">
                          <a:effectLst/>
                          <a:latin typeface="+mn-lt"/>
                          <a:ea typeface="Calibri" panose="020F0502020204030204" pitchFamily="34" charset="0"/>
                          <a:cs typeface="Times New Roman" panose="02020603050405020304" pitchFamily="18" charset="0"/>
                        </a:rPr>
                        <a:t>Creation and </a:t>
                      </a:r>
                      <a:r>
                        <a:rPr lang="en-GB" sz="900" dirty="0" err="1">
                          <a:effectLst/>
                          <a:latin typeface="+mn-lt"/>
                          <a:ea typeface="Calibri" panose="020F0502020204030204" pitchFamily="34" charset="0"/>
                          <a:cs typeface="Times New Roman" panose="02020603050405020304" pitchFamily="18" charset="0"/>
                        </a:rPr>
                        <a:t>convenant</a:t>
                      </a:r>
                      <a:r>
                        <a:rPr lang="en-GB" sz="900" dirty="0">
                          <a:effectLst/>
                          <a:latin typeface="+mn-lt"/>
                          <a:ea typeface="Calibri" panose="020F0502020204030204" pitchFamily="34" charset="0"/>
                          <a:cs typeface="Times New Roman" panose="02020603050405020304" pitchFamily="18" charset="0"/>
                        </a:rPr>
                        <a:t> </a:t>
                      </a:r>
                      <a:r>
                        <a:rPr lang="en-GB" sz="900" dirty="0" err="1">
                          <a:effectLst/>
                          <a:latin typeface="+mn-lt"/>
                          <a:ea typeface="Calibri" panose="020F0502020204030204" pitchFamily="34" charset="0"/>
                          <a:cs typeface="Times New Roman" panose="02020603050405020304" pitchFamily="18" charset="0"/>
                        </a:rPr>
                        <a:t>yr</a:t>
                      </a:r>
                      <a:r>
                        <a:rPr lang="en-GB" sz="900" dirty="0">
                          <a:effectLst/>
                          <a:latin typeface="+mn-lt"/>
                          <a:ea typeface="Calibri" panose="020F0502020204030204" pitchFamily="34" charset="0"/>
                          <a:cs typeface="Times New Roman" panose="02020603050405020304" pitchFamily="18" charset="0"/>
                        </a:rPr>
                        <a:t> 2</a:t>
                      </a:r>
                    </a:p>
                    <a:p>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4">
                        <a:lumMod val="20000"/>
                        <a:lumOff val="80000"/>
                      </a:schemeClr>
                    </a:solidFill>
                  </a:tcPr>
                </a:tc>
                <a:extLst>
                  <a:ext uri="{0D108BD9-81ED-4DB2-BD59-A6C34878D82A}">
                    <a16:rowId xmlns:a16="http://schemas.microsoft.com/office/drawing/2014/main" val="1159325325"/>
                  </a:ext>
                </a:extLst>
              </a:tr>
              <a:tr h="297851">
                <a:tc>
                  <a:txBody>
                    <a:bodyPr/>
                    <a:lstStyle/>
                    <a:p>
                      <a:pPr>
                        <a:lnSpc>
                          <a:spcPct val="100000"/>
                        </a:lnSpc>
                        <a:spcBef>
                          <a:spcPts val="0"/>
                        </a:spcBef>
                        <a:spcAft>
                          <a:spcPts val="0"/>
                        </a:spcAft>
                      </a:pPr>
                      <a:r>
                        <a:rPr lang="en-US" sz="900" b="1" u="none">
                          <a:effectLst/>
                          <a:latin typeface="+mn-lt"/>
                          <a:ea typeface="Calibri" panose="020F0502020204030204" pitchFamily="34" charset="0"/>
                          <a:cs typeface="Calibri" panose="020F0502020204030204" pitchFamily="34" charset="0"/>
                        </a:rPr>
                        <a:t>PSHE/ RSE</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nSpc>
                          <a:spcPct val="100000"/>
                        </a:lnSpc>
                        <a:spcBef>
                          <a:spcPts val="0"/>
                        </a:spcBef>
                        <a:spcAft>
                          <a:spcPts val="0"/>
                        </a:spcAft>
                      </a:pPr>
                      <a:r>
                        <a:rPr lang="en-US" sz="900" dirty="0">
                          <a:effectLst/>
                          <a:latin typeface="+mn-lt"/>
                          <a:ea typeface="Calibri" panose="020F0502020204030204" pitchFamily="34" charset="0"/>
                          <a:cs typeface="Calibri" panose="020F0502020204030204" pitchFamily="34" charset="0"/>
                        </a:rPr>
                        <a:t>Anti-bullying-How to be kind and ask for help</a:t>
                      </a:r>
                      <a:endParaRPr lang="en-GB" sz="900" dirty="0">
                        <a:effectLst/>
                        <a:latin typeface="+mn-lt"/>
                        <a:ea typeface="Calibri" panose="020F0502020204030204" pitchFamily="34" charset="0"/>
                        <a:cs typeface="Times New Roman" panose="02020603050405020304" pitchFamily="18" charset="0"/>
                      </a:endParaRPr>
                    </a:p>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Fire Safety- Bonfire night </a:t>
                      </a:r>
                      <a:endParaRPr lang="en-GB" sz="900" dirty="0">
                        <a:effectLst/>
                        <a:latin typeface="+mn-lt"/>
                        <a:ea typeface="Calibri" panose="020F0502020204030204" pitchFamily="34" charset="0"/>
                        <a:cs typeface="Times New Roman" panose="02020603050405020304" pitchFamily="18" charset="0"/>
                      </a:endParaRPr>
                    </a:p>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Road Safety- How to cross the road safely </a:t>
                      </a:r>
                    </a:p>
                    <a:p>
                      <a:pPr marL="0" marR="0" lvl="0" indent="0" algn="l" defTabSz="1280206" rtl="0" eaLnBrk="1" fontAlgn="auto" latinLnBrk="0" hangingPunct="1">
                        <a:lnSpc>
                          <a:spcPct val="100000"/>
                        </a:lnSpc>
                        <a:spcBef>
                          <a:spcPts val="0"/>
                        </a:spcBef>
                        <a:spcAft>
                          <a:spcPts val="0"/>
                        </a:spcAft>
                        <a:buClrTx/>
                        <a:buSzTx/>
                        <a:buFontTx/>
                        <a:buNone/>
                        <a:tabLst/>
                        <a:defRPr/>
                      </a:pPr>
                      <a:r>
                        <a:rPr lang="en-GB" sz="900" kern="1200" dirty="0">
                          <a:solidFill>
                            <a:schemeClr val="tx1"/>
                          </a:solidFill>
                          <a:effectLst/>
                          <a:latin typeface="+mn-lt"/>
                          <a:ea typeface="+mn-ea"/>
                          <a:cs typeface="+mn-cs"/>
                        </a:rPr>
                        <a:t>Growth mindset </a:t>
                      </a: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Anti-bullying- What is bullying? </a:t>
                      </a:r>
                      <a:endParaRPr lang="en-GB" sz="900" dirty="0">
                        <a:effectLst/>
                        <a:latin typeface="+mn-lt"/>
                        <a:ea typeface="Calibri" panose="020F0502020204030204" pitchFamily="34" charset="0"/>
                        <a:cs typeface="Times New Roman" panose="02020603050405020304" pitchFamily="18" charset="0"/>
                      </a:endParaRPr>
                    </a:p>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Fire Safety- Firework safety </a:t>
                      </a:r>
                      <a:endParaRPr lang="en-GB" sz="900" dirty="0">
                        <a:effectLst/>
                        <a:latin typeface="+mn-lt"/>
                        <a:ea typeface="Calibri" panose="020F0502020204030204" pitchFamily="34" charset="0"/>
                        <a:cs typeface="Times New Roman" panose="02020603050405020304" pitchFamily="18" charset="0"/>
                      </a:endParaRPr>
                    </a:p>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Road Safety- keeping myself safe </a:t>
                      </a:r>
                      <a:endParaRPr lang="en-GB" sz="900" dirty="0">
                        <a:effectLst/>
                        <a:latin typeface="+mn-lt"/>
                        <a:ea typeface="Calibri" panose="020F0502020204030204" pitchFamily="34" charset="0"/>
                        <a:cs typeface="Times New Roman" panose="02020603050405020304" pitchFamily="18" charset="0"/>
                      </a:endParaRPr>
                    </a:p>
                    <a:p>
                      <a:pPr marL="0" marR="0" lvl="0" indent="0" algn="l" defTabSz="1280206" rtl="0" eaLnBrk="1" fontAlgn="auto" latinLnBrk="0" hangingPunct="1">
                        <a:lnSpc>
                          <a:spcPct val="100000"/>
                        </a:lnSpc>
                        <a:spcBef>
                          <a:spcPts val="0"/>
                        </a:spcBef>
                        <a:spcAft>
                          <a:spcPts val="0"/>
                        </a:spcAft>
                        <a:buClrTx/>
                        <a:buSzTx/>
                        <a:buFontTx/>
                        <a:buNone/>
                        <a:tabLst/>
                        <a:defRPr/>
                      </a:pPr>
                      <a:r>
                        <a:rPr lang="en-GB" sz="900" kern="1200" dirty="0">
                          <a:solidFill>
                            <a:schemeClr val="tx1"/>
                          </a:solidFill>
                          <a:effectLst/>
                          <a:latin typeface="+mn-lt"/>
                          <a:ea typeface="+mn-ea"/>
                          <a:cs typeface="+mn-cs"/>
                        </a:rPr>
                        <a:t>Growth mindset </a:t>
                      </a:r>
                    </a:p>
                  </a:txBody>
                  <a:tcPr marL="68580" marR="68580" marT="0" marB="0">
                    <a:solidFill>
                      <a:schemeClr val="accent6">
                        <a:lumMod val="20000"/>
                        <a:lumOff val="80000"/>
                      </a:schemeClr>
                    </a:solidFill>
                  </a:tcPr>
                </a:tc>
                <a:tc>
                  <a:txBody>
                    <a:bodyPr/>
                    <a:lstStyle/>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Anti-bullying-  falling in and out of friendships </a:t>
                      </a:r>
                      <a:endParaRPr lang="en-GB" sz="900" dirty="0">
                        <a:effectLst/>
                        <a:latin typeface="+mn-lt"/>
                        <a:ea typeface="Calibri" panose="020F0502020204030204" pitchFamily="34" charset="0"/>
                        <a:cs typeface="Times New Roman" panose="02020603050405020304" pitchFamily="18" charset="0"/>
                      </a:endParaRPr>
                    </a:p>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Fire Safety- staying safe at home</a:t>
                      </a:r>
                      <a:endParaRPr lang="en-GB" sz="900" dirty="0">
                        <a:effectLst/>
                        <a:latin typeface="+mn-lt"/>
                        <a:ea typeface="Calibri" panose="020F0502020204030204" pitchFamily="34" charset="0"/>
                        <a:cs typeface="Times New Roman" panose="02020603050405020304" pitchFamily="18" charset="0"/>
                      </a:endParaRPr>
                    </a:p>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Road Safety- hazards, risks and dangers</a:t>
                      </a:r>
                      <a:endParaRPr lang="en-GB" sz="900" dirty="0">
                        <a:effectLst/>
                        <a:latin typeface="+mn-lt"/>
                        <a:ea typeface="Calibri" panose="020F0502020204030204" pitchFamily="34" charset="0"/>
                        <a:cs typeface="Times New Roman" panose="02020603050405020304" pitchFamily="18" charset="0"/>
                      </a:endParaRPr>
                    </a:p>
                    <a:p>
                      <a:pPr marL="0" marR="0" lvl="0" indent="0" algn="l" defTabSz="1280206" rtl="0" eaLnBrk="1" fontAlgn="auto" latinLnBrk="0" hangingPunct="1">
                        <a:lnSpc>
                          <a:spcPct val="100000"/>
                        </a:lnSpc>
                        <a:spcBef>
                          <a:spcPts val="0"/>
                        </a:spcBef>
                        <a:spcAft>
                          <a:spcPts val="0"/>
                        </a:spcAft>
                        <a:buClrTx/>
                        <a:buSzTx/>
                        <a:buFontTx/>
                        <a:buNone/>
                        <a:tabLst/>
                        <a:defRPr/>
                      </a:pPr>
                      <a:r>
                        <a:rPr lang="en-GB" sz="900" kern="1200" dirty="0">
                          <a:solidFill>
                            <a:schemeClr val="tx1"/>
                          </a:solidFill>
                          <a:effectLst/>
                          <a:latin typeface="+mn-lt"/>
                          <a:ea typeface="+mn-ea"/>
                          <a:cs typeface="+mn-cs"/>
                        </a:rPr>
                        <a:t>Growth mindset </a:t>
                      </a:r>
                    </a:p>
                    <a:p>
                      <a:pP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rgbClr val="F6C5FF"/>
                    </a:solidFill>
                  </a:tcPr>
                </a:tc>
                <a:tc>
                  <a:txBody>
                    <a:bodyPr/>
                    <a:lstStyle/>
                    <a:p>
                      <a:pPr marL="0" marR="0" lvl="0" indent="0" algn="l" defTabSz="1280206" rtl="0" eaLnBrk="1" fontAlgn="auto" latinLnBrk="0" hangingPunct="1">
                        <a:lnSpc>
                          <a:spcPct val="100000"/>
                        </a:lnSpc>
                        <a:spcBef>
                          <a:spcPts val="0"/>
                        </a:spcBef>
                        <a:spcAft>
                          <a:spcPts val="0"/>
                        </a:spcAft>
                        <a:buClrTx/>
                        <a:buSzTx/>
                        <a:buFontTx/>
                        <a:buNone/>
                        <a:tabLst/>
                        <a:defRPr/>
                      </a:pPr>
                      <a:r>
                        <a:rPr lang="en-GB" sz="900" kern="1200" dirty="0">
                          <a:solidFill>
                            <a:schemeClr val="tx1"/>
                          </a:solidFill>
                          <a:effectLst/>
                          <a:latin typeface="+mn-lt"/>
                          <a:ea typeface="+mn-ea"/>
                          <a:cs typeface="+mn-cs"/>
                        </a:rPr>
                        <a:t>Growth mindset </a:t>
                      </a:r>
                    </a:p>
                    <a:p>
                      <a:pPr>
                        <a:lnSpc>
                          <a:spcPct val="100000"/>
                        </a:lnSpc>
                        <a:spcBef>
                          <a:spcPts val="0"/>
                        </a:spcBef>
                        <a:spcAft>
                          <a:spcPts val="0"/>
                        </a:spcAft>
                      </a:pPr>
                      <a:endParaRPr lang="en-US" sz="900" dirty="0">
                        <a:solidFill>
                          <a:srgbClr val="000000"/>
                        </a:solidFill>
                        <a:effectLst/>
                        <a:latin typeface="+mn-lt"/>
                        <a:ea typeface="Calibri" panose="020F0502020204030204" pitchFamily="34" charset="0"/>
                        <a:cs typeface="Calibri" panose="020F0502020204030204" pitchFamily="34" charset="0"/>
                      </a:endParaRPr>
                    </a:p>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Anti-bullying- United against bullying – Campaign </a:t>
                      </a:r>
                      <a:endParaRPr lang="en-GB" sz="900" dirty="0">
                        <a:effectLst/>
                        <a:latin typeface="+mn-lt"/>
                        <a:ea typeface="Calibri" panose="020F0502020204030204" pitchFamily="34" charset="0"/>
                        <a:cs typeface="Times New Roman" panose="02020603050405020304" pitchFamily="18" charset="0"/>
                      </a:endParaRPr>
                    </a:p>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Fire Safety-raising awareness for safety on bonfire night. </a:t>
                      </a:r>
                      <a:endParaRPr lang="en-GB" sz="900" dirty="0">
                        <a:effectLst/>
                        <a:latin typeface="+mn-lt"/>
                        <a:ea typeface="Calibri" panose="020F0502020204030204" pitchFamily="34" charset="0"/>
                        <a:cs typeface="Times New Roman" panose="02020603050405020304" pitchFamily="18" charset="0"/>
                      </a:endParaRPr>
                    </a:p>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Road Safety- cycle safety </a:t>
                      </a:r>
                      <a:endParaRPr lang="en-GB" sz="900" dirty="0">
                        <a:effectLst/>
                        <a:latin typeface="+mn-lt"/>
                        <a:ea typeface="Calibri" panose="020F0502020204030204" pitchFamily="34" charset="0"/>
                        <a:cs typeface="Times New Roman" panose="02020603050405020304" pitchFamily="18" charset="0"/>
                      </a:endParaRPr>
                    </a:p>
                    <a:p>
                      <a:pP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4">
                        <a:lumMod val="20000"/>
                        <a:lumOff val="80000"/>
                      </a:schemeClr>
                    </a:solidFill>
                  </a:tcPr>
                </a:tc>
                <a:extLst>
                  <a:ext uri="{0D108BD9-81ED-4DB2-BD59-A6C34878D82A}">
                    <a16:rowId xmlns:a16="http://schemas.microsoft.com/office/drawing/2014/main" val="1922308226"/>
                  </a:ext>
                </a:extLst>
              </a:tr>
              <a:tr h="666029">
                <a:tc>
                  <a:txBody>
                    <a:bodyPr/>
                    <a:lstStyle/>
                    <a:p>
                      <a:pPr>
                        <a:lnSpc>
                          <a:spcPct val="100000"/>
                        </a:lnSpc>
                        <a:spcBef>
                          <a:spcPts val="0"/>
                        </a:spcBef>
                        <a:spcAft>
                          <a:spcPts val="0"/>
                        </a:spcAft>
                      </a:pPr>
                      <a:r>
                        <a:rPr lang="en-US" sz="900" b="1" u="none">
                          <a:effectLst/>
                          <a:latin typeface="+mn-lt"/>
                          <a:ea typeface="Calibri" panose="020F0502020204030204" pitchFamily="34" charset="0"/>
                          <a:cs typeface="Calibri" panose="020F0502020204030204" pitchFamily="34" charset="0"/>
                        </a:rPr>
                        <a:t>Science</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nSpc>
                          <a:spcPct val="100000"/>
                        </a:lnSpc>
                        <a:spcBef>
                          <a:spcPts val="0"/>
                        </a:spcBef>
                        <a:spcAft>
                          <a:spcPts val="0"/>
                        </a:spcAft>
                      </a:pPr>
                      <a:r>
                        <a:rPr lang="en-US" sz="900" b="1" u="sng" dirty="0">
                          <a:effectLst/>
                          <a:latin typeface="+mn-lt"/>
                          <a:ea typeface="Calibri" panose="020F0502020204030204" pitchFamily="34" charset="0"/>
                          <a:cs typeface="Calibri" panose="020F0502020204030204" pitchFamily="34" charset="0"/>
                        </a:rPr>
                        <a:t>Changing Season</a:t>
                      </a:r>
                      <a:r>
                        <a:rPr lang="en-US" sz="900" b="1" u="sng" dirty="0">
                          <a:solidFill>
                            <a:srgbClr val="000000"/>
                          </a:solidFill>
                          <a:effectLst/>
                          <a:latin typeface="+mn-lt"/>
                          <a:ea typeface="Calibri" panose="020F0502020204030204" pitchFamily="34" charset="0"/>
                          <a:cs typeface="Calibri" panose="020F0502020204030204" pitchFamily="34" charset="0"/>
                        </a:rPr>
                        <a:t>s</a:t>
                      </a:r>
                    </a:p>
                    <a:p>
                      <a:pPr>
                        <a:lnSpc>
                          <a:spcPct val="100000"/>
                        </a:lnSpc>
                        <a:spcBef>
                          <a:spcPts val="0"/>
                        </a:spcBef>
                        <a:spcAft>
                          <a:spcPts val="0"/>
                        </a:spcAft>
                      </a:pPr>
                      <a:r>
                        <a:rPr lang="en-GB" sz="900" dirty="0">
                          <a:effectLst/>
                          <a:latin typeface="+mn-lt"/>
                          <a:ea typeface="Calibri" panose="020F0502020204030204" pitchFamily="34" charset="0"/>
                          <a:cs typeface="Times New Roman" panose="02020603050405020304" pitchFamily="18" charset="0"/>
                        </a:rPr>
                        <a:t>The children will learn about the changes of seasons including how trees, plants and the weather changes. The children will also learn about </a:t>
                      </a:r>
                    </a:p>
                  </a:txBody>
                  <a:tcPr marL="68580" marR="68580" marT="0" marB="0">
                    <a:solidFill>
                      <a:schemeClr val="accent5">
                        <a:lumMod val="20000"/>
                        <a:lumOff val="80000"/>
                      </a:schemeClr>
                    </a:solidFill>
                  </a:tcPr>
                </a:tc>
                <a:tc>
                  <a:txBody>
                    <a:bodyPr/>
                    <a:lstStyle/>
                    <a:p>
                      <a:pPr>
                        <a:lnSpc>
                          <a:spcPct val="100000"/>
                        </a:lnSpc>
                        <a:spcBef>
                          <a:spcPts val="0"/>
                        </a:spcBef>
                        <a:spcAft>
                          <a:spcPts val="0"/>
                        </a:spcAft>
                      </a:pPr>
                      <a:r>
                        <a:rPr lang="en-GB" sz="900" dirty="0">
                          <a:effectLst/>
                          <a:latin typeface="+mn-lt"/>
                          <a:ea typeface="Calibri" panose="020F0502020204030204" pitchFamily="34" charset="0"/>
                          <a:cs typeface="Times New Roman" panose="02020603050405020304" pitchFamily="18" charset="0"/>
                        </a:rPr>
                        <a:t>Animals including humans</a:t>
                      </a:r>
                    </a:p>
                    <a:p>
                      <a:pPr>
                        <a:lnSpc>
                          <a:spcPct val="100000"/>
                        </a:lnSpc>
                        <a:spcBef>
                          <a:spcPts val="0"/>
                        </a:spcBef>
                        <a:spcAft>
                          <a:spcPts val="0"/>
                        </a:spcAft>
                      </a:pPr>
                      <a:r>
                        <a:rPr lang="en-GB" sz="900" dirty="0">
                          <a:effectLst/>
                          <a:latin typeface="+mn-lt"/>
                          <a:ea typeface="Calibri" panose="020F0502020204030204" pitchFamily="34" charset="0"/>
                          <a:cs typeface="Times New Roman" panose="02020603050405020304" pitchFamily="18" charset="0"/>
                        </a:rPr>
                        <a:t>Animals</a:t>
                      </a:r>
                    </a:p>
                  </a:txBody>
                  <a:tcPr marL="68580" marR="68580" marT="0" marB="0">
                    <a:solidFill>
                      <a:schemeClr val="accent6">
                        <a:lumMod val="20000"/>
                        <a:lumOff val="80000"/>
                      </a:schemeClr>
                    </a:solidFill>
                  </a:tcPr>
                </a:tc>
                <a:tc>
                  <a:txBody>
                    <a:bodyPr/>
                    <a:lstStyle/>
                    <a:p>
                      <a:pPr>
                        <a:lnSpc>
                          <a:spcPct val="100000"/>
                        </a:lnSpc>
                        <a:spcBef>
                          <a:spcPts val="0"/>
                        </a:spcBef>
                        <a:spcAft>
                          <a:spcPts val="0"/>
                        </a:spcAft>
                      </a:pPr>
                      <a:r>
                        <a:rPr lang="en-GB" sz="900" dirty="0">
                          <a:effectLst/>
                          <a:latin typeface="+mn-lt"/>
                          <a:ea typeface="Calibri" panose="020F0502020204030204" pitchFamily="34" charset="0"/>
                          <a:cs typeface="Times New Roman" panose="02020603050405020304" pitchFamily="18" charset="0"/>
                        </a:rPr>
                        <a:t>Magnets and forces</a:t>
                      </a:r>
                    </a:p>
                  </a:txBody>
                  <a:tcPr marL="68580" marR="68580" marT="0" marB="0">
                    <a:solidFill>
                      <a:srgbClr val="F6C5FF"/>
                    </a:solidFill>
                  </a:tcPr>
                </a:tc>
                <a:tc>
                  <a:txBody>
                    <a:bodyPr/>
                    <a:lstStyle/>
                    <a:p>
                      <a:pPr>
                        <a:lnSpc>
                          <a:spcPct val="100000"/>
                        </a:lnSpc>
                        <a:spcBef>
                          <a:spcPts val="0"/>
                        </a:spcBef>
                        <a:spcAft>
                          <a:spcPts val="0"/>
                        </a:spcAft>
                      </a:pPr>
                      <a:r>
                        <a:rPr lang="en-GB" sz="900" dirty="0">
                          <a:effectLst/>
                          <a:latin typeface="+mn-lt"/>
                          <a:ea typeface="Calibri" panose="020F0502020204030204" pitchFamily="34" charset="0"/>
                          <a:cs typeface="Times New Roman" panose="02020603050405020304" pitchFamily="18" charset="0"/>
                        </a:rPr>
                        <a:t>Forces</a:t>
                      </a:r>
                    </a:p>
                  </a:txBody>
                  <a:tcPr marL="68580" marR="68580" marT="0" marB="0">
                    <a:solidFill>
                      <a:schemeClr val="accent4">
                        <a:lumMod val="20000"/>
                        <a:lumOff val="80000"/>
                      </a:schemeClr>
                    </a:solidFill>
                  </a:tcPr>
                </a:tc>
                <a:extLst>
                  <a:ext uri="{0D108BD9-81ED-4DB2-BD59-A6C34878D82A}">
                    <a16:rowId xmlns:a16="http://schemas.microsoft.com/office/drawing/2014/main" val="790587680"/>
                  </a:ext>
                </a:extLst>
              </a:tr>
              <a:tr h="771788">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History</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rowSpan="2">
                  <a:txBody>
                    <a:bodyPr/>
                    <a:lstStyle/>
                    <a:p>
                      <a:pPr algn="l">
                        <a:lnSpc>
                          <a:spcPct val="107000"/>
                        </a:lnSpc>
                        <a:spcAft>
                          <a:spcPts val="800"/>
                        </a:spcAft>
                      </a:pPr>
                      <a:r>
                        <a:rPr lang="en-GB" sz="1000" b="0" dirty="0">
                          <a:effectLst/>
                          <a:latin typeface="+mn-lt"/>
                          <a:ea typeface="Times New Roman" panose="02020603050405020304" pitchFamily="18" charset="0"/>
                          <a:cs typeface="Times New Roman" panose="02020603050405020304" pitchFamily="18" charset="0"/>
                        </a:rPr>
                        <a:t>What do animals like to eat? (Minibeasts)  Past and Present/ People and communities </a:t>
                      </a:r>
                      <a:r>
                        <a:rPr lang="en-GB" sz="1000" b="0" dirty="0">
                          <a:effectLst/>
                          <a:latin typeface="+mn-lt"/>
                          <a:ea typeface="Calibri" panose="020F0502020204030204" pitchFamily="34" charset="0"/>
                          <a:cs typeface="Calibri" panose="020F0502020204030204" pitchFamily="34" charset="0"/>
                        </a:rPr>
                        <a:t>Celebrations and Festivals</a:t>
                      </a:r>
                      <a:r>
                        <a:rPr lang="en-GB" sz="1000" b="0" dirty="0">
                          <a:solidFill>
                            <a:schemeClr val="tx1"/>
                          </a:solidFill>
                          <a:effectLst/>
                          <a:latin typeface="+mn-lt"/>
                          <a:ea typeface="Calibri" panose="020F0502020204030204" pitchFamily="34" charset="0"/>
                          <a:cs typeface="Times New Roman" panose="02020603050405020304" pitchFamily="18" charset="0"/>
                        </a:rPr>
                        <a:t> </a:t>
                      </a:r>
                      <a:r>
                        <a:rPr lang="en-GB" sz="1000" b="0" dirty="0">
                          <a:solidFill>
                            <a:srgbClr val="000000"/>
                          </a:solidFill>
                          <a:effectLst/>
                          <a:latin typeface="+mn-lt"/>
                          <a:ea typeface="Times New Roman" panose="02020603050405020304" pitchFamily="18" charset="0"/>
                          <a:cs typeface="Calibri" panose="020F0502020204030204" pitchFamily="34" charset="0"/>
                        </a:rPr>
                        <a:t>All saints Day</a:t>
                      </a:r>
                      <a:r>
                        <a:rPr lang="en-GB" sz="1000" b="0" dirty="0">
                          <a:solidFill>
                            <a:schemeClr val="tx1"/>
                          </a:solidFill>
                          <a:effectLst/>
                          <a:latin typeface="+mn-lt"/>
                          <a:ea typeface="Times New Roman" panose="02020603050405020304" pitchFamily="18" charset="0"/>
                          <a:cs typeface="Times New Roman" panose="02020603050405020304" pitchFamily="18" charset="0"/>
                        </a:rPr>
                        <a:t> </a:t>
                      </a:r>
                      <a:r>
                        <a:rPr lang="en-GB" sz="1000" b="0" dirty="0">
                          <a:solidFill>
                            <a:srgbClr val="000000"/>
                          </a:solidFill>
                          <a:effectLst/>
                          <a:latin typeface="+mn-lt"/>
                          <a:ea typeface="Times New Roman" panose="02020603050405020304" pitchFamily="18" charset="0"/>
                          <a:cs typeface="Calibri" panose="020F0502020204030204" pitchFamily="34" charset="0"/>
                        </a:rPr>
                        <a:t>Diwali Bonfire Night World Science week</a:t>
                      </a:r>
                      <a:r>
                        <a:rPr lang="en-GB" sz="1000" b="0" dirty="0">
                          <a:solidFill>
                            <a:schemeClr val="tx1"/>
                          </a:solidFill>
                          <a:effectLst/>
                          <a:latin typeface="+mn-lt"/>
                          <a:ea typeface="Times New Roman" panose="02020603050405020304" pitchFamily="18" charset="0"/>
                          <a:cs typeface="Times New Roman" panose="02020603050405020304" pitchFamily="18" charset="0"/>
                        </a:rPr>
                        <a:t>  </a:t>
                      </a:r>
                      <a:r>
                        <a:rPr lang="en-GB" sz="1000" b="0" dirty="0">
                          <a:solidFill>
                            <a:srgbClr val="000000"/>
                          </a:solidFill>
                          <a:effectLst/>
                          <a:latin typeface="+mn-lt"/>
                          <a:ea typeface="Times New Roman" panose="02020603050405020304" pitchFamily="18" charset="0"/>
                          <a:cs typeface="Calibri" panose="020F0502020204030204" pitchFamily="34" charset="0"/>
                        </a:rPr>
                        <a:t>Remembrance Day</a:t>
                      </a:r>
                      <a:endParaRPr lang="en-GB" sz="1000" b="0" dirty="0">
                        <a:effectLst/>
                        <a:latin typeface="+mn-lt"/>
                        <a:ea typeface="Calibri" panose="020F0502020204030204" pitchFamily="34" charset="0"/>
                        <a:cs typeface="Times New Roman" panose="02020603050405020304" pitchFamily="18" charset="0"/>
                      </a:endParaRPr>
                    </a:p>
                  </a:txBody>
                  <a:tcPr marL="114300" marR="114300" marT="0" marB="0">
                    <a:solidFill>
                      <a:schemeClr val="accent5">
                        <a:lumMod val="20000"/>
                        <a:lumOff val="80000"/>
                      </a:schemeClr>
                    </a:solidFill>
                  </a:tcPr>
                </a:tc>
                <a:tc>
                  <a:txBody>
                    <a:bodyPr/>
                    <a:lstStyle/>
                    <a:p>
                      <a:pPr algn="l">
                        <a:lnSpc>
                          <a:spcPct val="107000"/>
                        </a:lnSpc>
                        <a:spcAft>
                          <a:spcPts val="800"/>
                        </a:spcAft>
                      </a:pPr>
                      <a:r>
                        <a:rPr lang="en-GB" sz="1000" b="1" dirty="0">
                          <a:solidFill>
                            <a:schemeClr val="tx1"/>
                          </a:solidFill>
                          <a:effectLst/>
                          <a:latin typeface="+mn-lt"/>
                          <a:ea typeface="Calibri" panose="020F0502020204030204" pitchFamily="34" charset="0"/>
                          <a:cs typeface="Calibri" panose="020F0502020204030204" pitchFamily="34" charset="0"/>
                        </a:rPr>
                        <a:t>How has shopping changed over the last 80 – 90 years? </a:t>
                      </a:r>
                      <a:r>
                        <a:rPr lang="en-GB" sz="1000" dirty="0">
                          <a:effectLst/>
                          <a:latin typeface="+mn-lt"/>
                          <a:ea typeface="Times New Roman" panose="02020603050405020304" pitchFamily="18" charset="0"/>
                          <a:cs typeface="Arial" panose="020B0604020202020204" pitchFamily="34" charset="0"/>
                        </a:rPr>
                        <a:t>changes within living memory. Where appropriate, these should be used to reveal aspects of change in national life’’</a:t>
                      </a:r>
                    </a:p>
                  </a:txBody>
                  <a:tcPr marL="114300" marR="114300" marT="0" marB="0">
                    <a:solidFill>
                      <a:schemeClr val="accent6">
                        <a:lumMod val="20000"/>
                        <a:lumOff val="80000"/>
                      </a:schemeClr>
                    </a:solidFill>
                  </a:tcPr>
                </a:tc>
                <a:tc>
                  <a:txBody>
                    <a:bodyPr/>
                    <a:lstStyle/>
                    <a:p>
                      <a:pPr algn="l">
                        <a:lnSpc>
                          <a:spcPct val="107000"/>
                        </a:lnSpc>
                        <a:spcAft>
                          <a:spcPts val="800"/>
                        </a:spcAft>
                      </a:pPr>
                      <a:r>
                        <a:rPr lang="en-GB" sz="1000" b="1" dirty="0">
                          <a:solidFill>
                            <a:schemeClr val="tx1"/>
                          </a:solidFill>
                          <a:effectLst/>
                          <a:latin typeface="+mn-lt"/>
                          <a:ea typeface="Calibri" panose="020F0502020204030204" pitchFamily="34" charset="0"/>
                          <a:cs typeface="Calibri" panose="020F0502020204030204" pitchFamily="34" charset="0"/>
                        </a:rPr>
                        <a:t>What did the first civilisations have in common and what were their achievements?   </a:t>
                      </a:r>
                      <a:endParaRPr lang="en-GB" sz="1000" b="1" dirty="0">
                        <a:solidFill>
                          <a:schemeClr val="tx1"/>
                        </a:solidFill>
                        <a:effectLst/>
                        <a:latin typeface="+mn-lt"/>
                        <a:ea typeface="Calibri" panose="020F0502020204030204" pitchFamily="34" charset="0"/>
                        <a:cs typeface="Times New Roman" panose="02020603050405020304" pitchFamily="18" charset="0"/>
                      </a:endParaRPr>
                    </a:p>
                  </a:txBody>
                  <a:tcPr marL="114300" marR="114300" marT="0" marB="0">
                    <a:solidFill>
                      <a:srgbClr val="F6C5FF"/>
                    </a:solidFill>
                  </a:tcPr>
                </a:tc>
                <a:tc>
                  <a:txBody>
                    <a:bodyPr/>
                    <a:lstStyle/>
                    <a:p>
                      <a:pPr algn="l">
                        <a:lnSpc>
                          <a:spcPct val="107000"/>
                        </a:lnSpc>
                        <a:spcAft>
                          <a:spcPts val="800"/>
                        </a:spcAft>
                      </a:pPr>
                      <a:r>
                        <a:rPr lang="en-GB" sz="1000" b="1" dirty="0">
                          <a:solidFill>
                            <a:schemeClr val="tx1"/>
                          </a:solidFill>
                          <a:effectLst/>
                          <a:latin typeface="+mn-lt"/>
                          <a:ea typeface="Calibri" panose="020F0502020204030204" pitchFamily="34" charset="0"/>
                          <a:cs typeface="Calibri" panose="020F0502020204030204" pitchFamily="34" charset="0"/>
                        </a:rPr>
                        <a:t>What role has migration played in the story of Macclesfield and the UK over time?  </a:t>
                      </a:r>
                      <a:endParaRPr lang="en-GB" sz="1000" b="1" dirty="0">
                        <a:solidFill>
                          <a:schemeClr val="tx1"/>
                        </a:solidFill>
                        <a:effectLst/>
                        <a:latin typeface="+mn-lt"/>
                        <a:ea typeface="Calibri" panose="020F0502020204030204" pitchFamily="34" charset="0"/>
                        <a:cs typeface="Times New Roman" panose="02020603050405020304" pitchFamily="18" charset="0"/>
                      </a:endParaRPr>
                    </a:p>
                    <a:p>
                      <a:pPr marL="342900" lvl="0" indent="-342900" algn="l">
                        <a:buSzPts val="1000"/>
                        <a:buFont typeface="Symbol" panose="05050102010706020507" pitchFamily="18" charset="2"/>
                        <a:buChar char=""/>
                        <a:tabLst>
                          <a:tab pos="457200" algn="l"/>
                        </a:tabLst>
                      </a:pPr>
                      <a:r>
                        <a:rPr lang="en-GB" sz="1000" dirty="0">
                          <a:effectLst/>
                          <a:latin typeface="+mn-lt"/>
                          <a:ea typeface="Times New Roman" panose="02020603050405020304" pitchFamily="18" charset="0"/>
                          <a:cs typeface="Arial" panose="020B0604020202020204" pitchFamily="34" charset="0"/>
                        </a:rPr>
                        <a:t>a study of an aspect or theme in British history that extends pupils’ chronological knowledge beyond 1066 </a:t>
                      </a:r>
                      <a:endParaRPr lang="en-GB" sz="1000" dirty="0">
                        <a:effectLst/>
                        <a:latin typeface="+mn-lt"/>
                        <a:ea typeface="Times New Roman" panose="02020603050405020304" pitchFamily="18" charset="0"/>
                      </a:endParaRPr>
                    </a:p>
                    <a:p>
                      <a:pPr marL="342900" lvl="0" indent="-342900" algn="l">
                        <a:lnSpc>
                          <a:spcPct val="107000"/>
                        </a:lnSpc>
                        <a:spcAft>
                          <a:spcPts val="800"/>
                        </a:spcAft>
                        <a:buSzPts val="1000"/>
                        <a:buFont typeface="Symbol" panose="05050102010706020507" pitchFamily="18" charset="2"/>
                        <a:buChar char=""/>
                        <a:tabLst>
                          <a:tab pos="457200" algn="l"/>
                        </a:tabLst>
                      </a:pPr>
                      <a:r>
                        <a:rPr lang="en-GB" sz="1000" dirty="0">
                          <a:effectLst/>
                          <a:latin typeface="+mn-lt"/>
                          <a:ea typeface="Calibri" panose="020F0502020204030204" pitchFamily="34" charset="0"/>
                          <a:cs typeface="Arial" panose="020B0604020202020204" pitchFamily="34" charset="0"/>
                        </a:rPr>
                        <a:t>a local history study </a:t>
                      </a:r>
                      <a:endParaRPr lang="en-GB" sz="1000" dirty="0">
                        <a:effectLst/>
                        <a:latin typeface="+mn-lt"/>
                        <a:ea typeface="Calibri" panose="020F0502020204030204" pitchFamily="34" charset="0"/>
                        <a:cs typeface="Times New Roman" panose="02020603050405020304" pitchFamily="18" charset="0"/>
                      </a:endParaRPr>
                    </a:p>
                  </a:txBody>
                  <a:tcPr marL="114300" marR="114300" marT="0" marB="0">
                    <a:solidFill>
                      <a:schemeClr val="accent4">
                        <a:lumMod val="20000"/>
                        <a:lumOff val="80000"/>
                      </a:schemeClr>
                    </a:solidFill>
                  </a:tcPr>
                </a:tc>
                <a:extLst>
                  <a:ext uri="{0D108BD9-81ED-4DB2-BD59-A6C34878D82A}">
                    <a16:rowId xmlns:a16="http://schemas.microsoft.com/office/drawing/2014/main" val="4006263489"/>
                  </a:ext>
                </a:extLst>
              </a:tr>
              <a:tr h="342103">
                <a:tc>
                  <a:txBody>
                    <a:bodyPr/>
                    <a:lstStyle/>
                    <a:p>
                      <a:pPr>
                        <a:lnSpc>
                          <a:spcPct val="100000"/>
                        </a:lnSpc>
                        <a:spcBef>
                          <a:spcPts val="0"/>
                        </a:spcBef>
                        <a:spcAft>
                          <a:spcPts val="0"/>
                        </a:spcAft>
                      </a:pPr>
                      <a:r>
                        <a:rPr lang="en-US" sz="900" b="1" u="none">
                          <a:effectLst/>
                          <a:latin typeface="+mn-lt"/>
                          <a:ea typeface="Calibri" panose="020F0502020204030204" pitchFamily="34" charset="0"/>
                          <a:cs typeface="Calibri" panose="020F0502020204030204" pitchFamily="34" charset="0"/>
                        </a:rPr>
                        <a:t>Geography</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vMerge="1">
                  <a:txBody>
                    <a:bodyPr/>
                    <a:lstStyle/>
                    <a:p>
                      <a:pPr algn="l">
                        <a:lnSpc>
                          <a:spcPct val="107000"/>
                        </a:lnSpc>
                        <a:spcAft>
                          <a:spcPts val="800"/>
                        </a:spcAft>
                      </a:pPr>
                      <a:endParaRPr lang="en-GB" sz="1000" b="0" dirty="0">
                        <a:effectLst/>
                        <a:latin typeface="+mn-lt"/>
                        <a:ea typeface="Calibri" panose="020F0502020204030204" pitchFamily="34" charset="0"/>
                        <a:cs typeface="Times New Roman" panose="02020603050405020304" pitchFamily="18" charset="0"/>
                      </a:endParaRPr>
                    </a:p>
                  </a:txBody>
                  <a:tcPr marL="114300" marR="114300" marT="0" marB="0">
                    <a:solidFill>
                      <a:schemeClr val="accent5">
                        <a:lumMod val="20000"/>
                        <a:lumOff val="80000"/>
                      </a:schemeClr>
                    </a:solidFill>
                  </a:tcPr>
                </a:tc>
                <a:tc>
                  <a:txBody>
                    <a:bodyPr/>
                    <a:lstStyle/>
                    <a:p>
                      <a:pPr algn="l">
                        <a:lnSpc>
                          <a:spcPct val="107000"/>
                        </a:lnSpc>
                        <a:spcAft>
                          <a:spcPts val="800"/>
                        </a:spcAft>
                      </a:pPr>
                      <a:r>
                        <a:rPr lang="en-GB" sz="1000" b="1" dirty="0">
                          <a:solidFill>
                            <a:schemeClr val="tx1"/>
                          </a:solidFill>
                          <a:effectLst/>
                          <a:latin typeface="+mn-lt"/>
                          <a:ea typeface="Calibri" panose="020F0502020204030204" pitchFamily="34" charset="0"/>
                          <a:cs typeface="Calibri" panose="020F0502020204030204" pitchFamily="34" charset="0"/>
                        </a:rPr>
                        <a:t>What will we find in our local area? </a:t>
                      </a:r>
                      <a:r>
                        <a:rPr lang="en-GB" sz="1000" b="0" dirty="0">
                          <a:effectLst/>
                          <a:latin typeface="+mn-lt"/>
                          <a:ea typeface="Times New Roman" panose="02020603050405020304" pitchFamily="18" charset="0"/>
                          <a:cs typeface="Arial" panose="020B0604020202020204" pitchFamily="34" charset="0"/>
                        </a:rPr>
                        <a:t>use simple compass directions (North, South, East and West) and locational and directional language. </a:t>
                      </a:r>
                      <a:endParaRPr lang="en-GB" sz="1000" b="0" dirty="0">
                        <a:effectLst/>
                        <a:latin typeface="+mn-lt"/>
                        <a:ea typeface="Times New Roman" panose="02020603050405020304" pitchFamily="18" charset="0"/>
                      </a:endParaRPr>
                    </a:p>
                  </a:txBody>
                  <a:tcPr marL="114300" marR="114300" marT="0" marB="0">
                    <a:solidFill>
                      <a:schemeClr val="accent6">
                        <a:lumMod val="20000"/>
                        <a:lumOff val="80000"/>
                      </a:schemeClr>
                    </a:solidFill>
                  </a:tcPr>
                </a:tc>
                <a:tc>
                  <a:txBody>
                    <a:bodyPr/>
                    <a:lstStyle/>
                    <a:p>
                      <a:pPr algn="l">
                        <a:lnSpc>
                          <a:spcPct val="107000"/>
                        </a:lnSpc>
                        <a:spcAft>
                          <a:spcPts val="800"/>
                        </a:spcAft>
                      </a:pPr>
                      <a:r>
                        <a:rPr lang="en-GB" sz="1000" b="1" dirty="0">
                          <a:solidFill>
                            <a:schemeClr val="tx1"/>
                          </a:solidFill>
                          <a:effectLst/>
                          <a:latin typeface="+mn-lt"/>
                          <a:ea typeface="Calibri" panose="020F0502020204030204" pitchFamily="34" charset="0"/>
                          <a:cs typeface="Arial" panose="020B0604020202020204" pitchFamily="34" charset="0"/>
                        </a:rPr>
                        <a:t>EQ1 - What were the importance of rivers to the earliest settlements in the U.K. and the 4 ancient civilizations of the world? </a:t>
                      </a:r>
                      <a:endParaRPr lang="en-GB" sz="1000" b="1" dirty="0">
                        <a:solidFill>
                          <a:schemeClr val="tx1"/>
                        </a:solidFill>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1000" b="1" dirty="0">
                          <a:solidFill>
                            <a:schemeClr val="tx1"/>
                          </a:solidFill>
                          <a:effectLst/>
                          <a:latin typeface="+mn-lt"/>
                          <a:ea typeface="Calibri" panose="020F0502020204030204" pitchFamily="34" charset="0"/>
                          <a:cs typeface="Arial" panose="020B0604020202020204" pitchFamily="34" charset="0"/>
                        </a:rPr>
                        <a:t>EQ2 - </a:t>
                      </a:r>
                      <a:r>
                        <a:rPr lang="en-GB" sz="1000" b="1" dirty="0">
                          <a:solidFill>
                            <a:schemeClr val="tx1"/>
                          </a:solidFill>
                          <a:effectLst/>
                          <a:latin typeface="+mn-lt"/>
                          <a:ea typeface="Calibri" panose="020F0502020204030204" pitchFamily="34" charset="0"/>
                          <a:cs typeface="Calibri" panose="020F0502020204030204" pitchFamily="34" charset="0"/>
                        </a:rPr>
                        <a:t>Are all coasts the same in the UK? </a:t>
                      </a:r>
                      <a:endParaRPr lang="en-GB" sz="1000" b="1" dirty="0">
                        <a:solidFill>
                          <a:schemeClr val="tx1"/>
                        </a:solidFill>
                        <a:effectLst/>
                        <a:latin typeface="+mn-lt"/>
                        <a:ea typeface="Calibri" panose="020F0502020204030204" pitchFamily="34" charset="0"/>
                        <a:cs typeface="Times New Roman" panose="02020603050405020304" pitchFamily="18" charset="0"/>
                      </a:endParaRPr>
                    </a:p>
                  </a:txBody>
                  <a:tcPr marL="114300" marR="114300" marT="0" marB="0">
                    <a:solidFill>
                      <a:srgbClr val="F6C5FF"/>
                    </a:solidFill>
                  </a:tcPr>
                </a:tc>
                <a:tc>
                  <a:txBody>
                    <a:bodyPr/>
                    <a:lstStyle/>
                    <a:p>
                      <a:pPr marL="0" marR="0" lvl="0" indent="0" algn="l" defTabSz="1280206" rtl="0" eaLnBrk="1" fontAlgn="auto" latinLnBrk="0" hangingPunct="1">
                        <a:lnSpc>
                          <a:spcPct val="107000"/>
                        </a:lnSpc>
                        <a:spcBef>
                          <a:spcPts val="0"/>
                        </a:spcBef>
                        <a:spcAft>
                          <a:spcPts val="800"/>
                        </a:spcAft>
                        <a:buClrTx/>
                        <a:buSzTx/>
                        <a:buFontTx/>
                        <a:buNone/>
                        <a:tabLst/>
                        <a:defRPr/>
                      </a:pPr>
                      <a:r>
                        <a:rPr lang="en-GB" sz="1000" b="1" dirty="0">
                          <a:solidFill>
                            <a:schemeClr val="tx1"/>
                          </a:solidFill>
                          <a:effectLst/>
                          <a:latin typeface="+mn-lt"/>
                          <a:ea typeface="Calibri" panose="020F0502020204030204" pitchFamily="34" charset="0"/>
                          <a:cs typeface="Calibri" panose="020F0502020204030204" pitchFamily="34" charset="0"/>
                        </a:rPr>
                        <a:t>How is the Great Lakes region of North America similar or different to the North West region of England? </a:t>
                      </a:r>
                      <a:endParaRPr lang="en-GB" sz="1000" b="1" dirty="0">
                        <a:solidFill>
                          <a:schemeClr val="tx1"/>
                        </a:solidFill>
                        <a:effectLst/>
                        <a:latin typeface="+mn-lt"/>
                        <a:ea typeface="Calibri" panose="020F0502020204030204" pitchFamily="34" charset="0"/>
                        <a:cs typeface="Times New Roman" panose="02020603050405020304" pitchFamily="18" charset="0"/>
                      </a:endParaRPr>
                    </a:p>
                  </a:txBody>
                  <a:tcPr marL="114300" marR="114300" marT="0" marB="0">
                    <a:solidFill>
                      <a:schemeClr val="accent4">
                        <a:lumMod val="20000"/>
                        <a:lumOff val="80000"/>
                      </a:schemeClr>
                    </a:solidFill>
                  </a:tcPr>
                </a:tc>
                <a:extLst>
                  <a:ext uri="{0D108BD9-81ED-4DB2-BD59-A6C34878D82A}">
                    <a16:rowId xmlns:a16="http://schemas.microsoft.com/office/drawing/2014/main" val="4070353573"/>
                  </a:ext>
                </a:extLst>
              </a:tr>
              <a:tr h="738799">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Music</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nSpc>
                          <a:spcPct val="100000"/>
                        </a:lnSpc>
                        <a:spcBef>
                          <a:spcPts val="0"/>
                        </a:spcBef>
                        <a:spcAft>
                          <a:spcPts val="0"/>
                        </a:spcAft>
                      </a:pPr>
                      <a:r>
                        <a:rPr lang="en-GB" sz="900" dirty="0">
                          <a:effectLst/>
                          <a:latin typeface="+mn-lt"/>
                          <a:ea typeface="Calibri" panose="020F0502020204030204" pitchFamily="34" charset="0"/>
                          <a:cs typeface="Times New Roman" panose="02020603050405020304" pitchFamily="18" charset="0"/>
                        </a:rPr>
                        <a:t>TBC</a:t>
                      </a:r>
                    </a:p>
                  </a:txBody>
                  <a:tcPr marL="68580" marR="68580" marT="0" marB="0">
                    <a:solidFill>
                      <a:schemeClr val="accent5">
                        <a:lumMod val="20000"/>
                        <a:lumOff val="80000"/>
                      </a:schemeClr>
                    </a:solidFill>
                  </a:tcPr>
                </a:tc>
                <a:tc>
                  <a:txBody>
                    <a:bodyPr/>
                    <a:lstStyle/>
                    <a:p>
                      <a:pP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6">
                        <a:lumMod val="20000"/>
                        <a:lumOff val="80000"/>
                      </a:schemeClr>
                    </a:solidFill>
                  </a:tcPr>
                </a:tc>
                <a:tc>
                  <a:txBody>
                    <a:bodyPr/>
                    <a:lstStyle/>
                    <a:p>
                      <a:pP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rgbClr val="F6C5FF"/>
                    </a:solidFill>
                  </a:tcPr>
                </a:tc>
                <a:tc>
                  <a:txBody>
                    <a:bodyPr/>
                    <a:lstStyle/>
                    <a:p>
                      <a:pPr>
                        <a:lnSpc>
                          <a:spcPct val="100000"/>
                        </a:lnSpc>
                        <a:spcBef>
                          <a:spcPts val="0"/>
                        </a:spcBef>
                        <a:spcAft>
                          <a:spcPts val="0"/>
                        </a:spcAft>
                      </a:pPr>
                      <a:endParaRPr lang="en-GB" sz="900" dirty="0">
                        <a:effectLst/>
                        <a:highlight>
                          <a:srgbClr val="00FFFF"/>
                        </a:highlight>
                        <a:latin typeface="+mn-lt"/>
                        <a:ea typeface="Calibri" panose="020F0502020204030204" pitchFamily="34" charset="0"/>
                        <a:cs typeface="Times New Roman" panose="02020603050405020304" pitchFamily="18" charset="0"/>
                      </a:endParaRPr>
                    </a:p>
                  </a:txBody>
                  <a:tcPr marL="68580" marR="68580" marT="0" marB="0">
                    <a:solidFill>
                      <a:schemeClr val="accent4">
                        <a:lumMod val="20000"/>
                        <a:lumOff val="80000"/>
                      </a:schemeClr>
                    </a:solidFill>
                  </a:tcPr>
                </a:tc>
                <a:extLst>
                  <a:ext uri="{0D108BD9-81ED-4DB2-BD59-A6C34878D82A}">
                    <a16:rowId xmlns:a16="http://schemas.microsoft.com/office/drawing/2014/main" val="477297320"/>
                  </a:ext>
                </a:extLst>
              </a:tr>
              <a:tr h="376448">
                <a:tc>
                  <a:txBody>
                    <a:bodyPr/>
                    <a:lstStyle/>
                    <a:p>
                      <a:pPr>
                        <a:lnSpc>
                          <a:spcPct val="100000"/>
                        </a:lnSpc>
                        <a:spcBef>
                          <a:spcPts val="0"/>
                        </a:spcBef>
                        <a:spcAft>
                          <a:spcPts val="0"/>
                        </a:spcAft>
                      </a:pPr>
                      <a:r>
                        <a:rPr lang="en-US" sz="900" b="1" u="none">
                          <a:effectLst/>
                          <a:latin typeface="+mn-lt"/>
                          <a:ea typeface="Calibri" panose="020F0502020204030204" pitchFamily="34" charset="0"/>
                          <a:cs typeface="Calibri" panose="020F0502020204030204" pitchFamily="34" charset="0"/>
                        </a:rPr>
                        <a:t>Computing</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a:txBody>
                    <a:bodyPr/>
                    <a:lstStyle/>
                    <a:p>
                      <a:r>
                        <a:rPr lang="en-US" sz="900" kern="1200" dirty="0">
                          <a:solidFill>
                            <a:schemeClr val="tx1"/>
                          </a:solidFill>
                          <a:effectLst/>
                          <a:latin typeface="+mn-lt"/>
                          <a:ea typeface="+mn-ea"/>
                          <a:cs typeface="+mn-cs"/>
                        </a:rPr>
                        <a:t>Understanding the world</a:t>
                      </a:r>
                      <a:endParaRPr lang="en-GB" sz="900" kern="1200" dirty="0">
                        <a:solidFill>
                          <a:schemeClr val="tx1"/>
                        </a:solidFill>
                        <a:effectLst/>
                        <a:latin typeface="+mn-lt"/>
                        <a:ea typeface="+mn-ea"/>
                        <a:cs typeface="+mn-cs"/>
                      </a:endParaRPr>
                    </a:p>
                    <a:p>
                      <a:r>
                        <a:rPr lang="en-US" sz="900" kern="1200" dirty="0">
                          <a:solidFill>
                            <a:schemeClr val="tx1"/>
                          </a:solidFill>
                          <a:effectLst/>
                          <a:latin typeface="+mn-lt"/>
                          <a:ea typeface="+mn-ea"/>
                          <a:cs typeface="+mn-cs"/>
                        </a:rPr>
                        <a:t>Completes a simple program on a computer. Uses ICT hardware to interact with age-appropriate computer software. (40-60) Early Learning Goal Children </a:t>
                      </a:r>
                      <a:r>
                        <a:rPr lang="en-US" sz="900" kern="1200" dirty="0" err="1">
                          <a:solidFill>
                            <a:schemeClr val="tx1"/>
                          </a:solidFill>
                          <a:effectLst/>
                          <a:latin typeface="+mn-lt"/>
                          <a:ea typeface="+mn-ea"/>
                          <a:cs typeface="+mn-cs"/>
                        </a:rPr>
                        <a:t>recognise</a:t>
                      </a:r>
                      <a:r>
                        <a:rPr lang="en-US" sz="900" kern="1200" dirty="0">
                          <a:solidFill>
                            <a:schemeClr val="tx1"/>
                          </a:solidFill>
                          <a:effectLst/>
                          <a:latin typeface="+mn-lt"/>
                          <a:ea typeface="+mn-ea"/>
                          <a:cs typeface="+mn-cs"/>
                        </a:rPr>
                        <a:t> that a range of technology is used in places such as homes and schools. They select and use technology for particular purposes</a:t>
                      </a:r>
                      <a:endParaRPr lang="en-GB" sz="900" dirty="0">
                        <a:effectLst/>
                        <a:latin typeface="+mn-lt"/>
                        <a:ea typeface="Calibri" panose="020F0502020204030204" pitchFamily="34" charset="0"/>
                        <a:cs typeface="Times New Roman" panose="02020603050405020304" pitchFamily="18" charset="0"/>
                      </a:endParaRPr>
                    </a:p>
                    <a:p>
                      <a:pPr algn="ct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nSpc>
                          <a:spcPct val="100000"/>
                        </a:lnSpc>
                        <a:spcBef>
                          <a:spcPts val="0"/>
                        </a:spcBef>
                        <a:spcAft>
                          <a:spcPts val="0"/>
                        </a:spcAft>
                      </a:pPr>
                      <a:r>
                        <a:rPr lang="en-US" sz="1000" kern="1200" dirty="0">
                          <a:solidFill>
                            <a:schemeClr val="tx1"/>
                          </a:solidFill>
                          <a:effectLst/>
                          <a:latin typeface="+mn-lt"/>
                          <a:ea typeface="+mn-ea"/>
                          <a:cs typeface="+mn-cs"/>
                        </a:rPr>
                        <a:t>2.4 Questioning</a:t>
                      </a:r>
                      <a:endParaRPr lang="en-GB" sz="10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6">
                        <a:lumMod val="20000"/>
                        <a:lumOff val="80000"/>
                      </a:schemeClr>
                    </a:solidFill>
                  </a:tcPr>
                </a:tc>
                <a:tc>
                  <a:txBody>
                    <a:bodyPr/>
                    <a:lstStyle/>
                    <a:p>
                      <a:pPr>
                        <a:lnSpc>
                          <a:spcPct val="100000"/>
                        </a:lnSpc>
                        <a:spcBef>
                          <a:spcPts val="0"/>
                        </a:spcBef>
                        <a:spcAft>
                          <a:spcPts val="0"/>
                        </a:spcAft>
                      </a:pPr>
                      <a:r>
                        <a:rPr lang="en-US" sz="1000" kern="1200" dirty="0">
                          <a:solidFill>
                            <a:schemeClr val="tx1"/>
                          </a:solidFill>
                          <a:effectLst/>
                          <a:latin typeface="+mn-lt"/>
                          <a:ea typeface="+mn-ea"/>
                          <a:cs typeface="+mn-cs"/>
                        </a:rPr>
                        <a:t>4.7 Effective Searching</a:t>
                      </a:r>
                    </a:p>
                    <a:p>
                      <a:pPr>
                        <a:lnSpc>
                          <a:spcPct val="100000"/>
                        </a:lnSpc>
                        <a:spcBef>
                          <a:spcPts val="0"/>
                        </a:spcBef>
                        <a:spcAft>
                          <a:spcPts val="0"/>
                        </a:spcAft>
                      </a:pPr>
                      <a:r>
                        <a:rPr lang="en-US" sz="1000" kern="1200" dirty="0">
                          <a:solidFill>
                            <a:schemeClr val="tx1"/>
                          </a:solidFill>
                          <a:effectLst/>
                          <a:latin typeface="+mn-lt"/>
                          <a:ea typeface="+mn-ea"/>
                          <a:cs typeface="+mn-cs"/>
                        </a:rPr>
                        <a:t>4.6 Animation</a:t>
                      </a:r>
                      <a:endParaRPr lang="en-GB" sz="1000" dirty="0">
                        <a:effectLst/>
                        <a:latin typeface="+mn-lt"/>
                        <a:ea typeface="Calibri" panose="020F0502020204030204" pitchFamily="34" charset="0"/>
                        <a:cs typeface="Times New Roman" panose="02020603050405020304" pitchFamily="18" charset="0"/>
                      </a:endParaRPr>
                    </a:p>
                  </a:txBody>
                  <a:tcPr marL="68580" marR="68580" marT="0" marB="0">
                    <a:solidFill>
                      <a:srgbClr val="F6C5FF"/>
                    </a:solidFill>
                  </a:tcPr>
                </a:tc>
                <a:tc>
                  <a:txBody>
                    <a:bodyPr/>
                    <a:lstStyle/>
                    <a:p>
                      <a:pPr algn="ctr">
                        <a:lnSpc>
                          <a:spcPct val="100000"/>
                        </a:lnSpc>
                        <a:spcBef>
                          <a:spcPts val="0"/>
                        </a:spcBef>
                        <a:spcAft>
                          <a:spcPts val="0"/>
                        </a:spcAft>
                      </a:pPr>
                      <a:r>
                        <a:rPr lang="en-US" sz="1000" kern="1200" dirty="0">
                          <a:solidFill>
                            <a:schemeClr val="tx1"/>
                          </a:solidFill>
                          <a:effectLst/>
                          <a:latin typeface="+mn-lt"/>
                          <a:ea typeface="+mn-ea"/>
                          <a:cs typeface="+mn-cs"/>
                        </a:rPr>
                        <a:t>5.9 Using External Devices </a:t>
                      </a:r>
                      <a:endParaRPr lang="en-GB" sz="10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4">
                        <a:lumMod val="20000"/>
                        <a:lumOff val="80000"/>
                      </a:schemeClr>
                    </a:solidFill>
                  </a:tcPr>
                </a:tc>
                <a:extLst>
                  <a:ext uri="{0D108BD9-81ED-4DB2-BD59-A6C34878D82A}">
                    <a16:rowId xmlns:a16="http://schemas.microsoft.com/office/drawing/2014/main" val="3194143715"/>
                  </a:ext>
                </a:extLst>
              </a:tr>
              <a:tr h="370335">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Art and Design</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gn="l">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r>
                        <a:rPr lang="en-GB" sz="1000" b="1" u="sng" kern="1200" dirty="0">
                          <a:solidFill>
                            <a:schemeClr val="tx1"/>
                          </a:solidFill>
                          <a:effectLst/>
                          <a:latin typeface="+mn-lt"/>
                          <a:ea typeface="+mn-ea"/>
                          <a:cs typeface="+mn-cs"/>
                          <a:hlinkClick r:id="rId3"/>
                        </a:rPr>
                        <a:t>Exploring the World Through Mono Print</a:t>
                      </a:r>
                      <a:endParaRPr lang="en-GB" sz="1000" b="1" kern="1200" dirty="0">
                        <a:solidFill>
                          <a:schemeClr val="tx1"/>
                        </a:solidFill>
                        <a:effectLst/>
                        <a:latin typeface="+mn-lt"/>
                        <a:ea typeface="+mn-ea"/>
                        <a:cs typeface="+mn-cs"/>
                      </a:endParaRPr>
                    </a:p>
                    <a:p>
                      <a:r>
                        <a:rPr lang="en-GB" sz="1000" kern="1200" dirty="0">
                          <a:solidFill>
                            <a:schemeClr val="tx1"/>
                          </a:solidFill>
                          <a:effectLst/>
                          <a:latin typeface="+mn-lt"/>
                          <a:ea typeface="+mn-ea"/>
                          <a:cs typeface="+mn-cs"/>
                        </a:rPr>
                        <a:t>Using a simple mono print technique to develop drawing skills, encourage experimentation and ownership</a:t>
                      </a:r>
                      <a:endParaRPr lang="en-GB" sz="10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6">
                        <a:lumMod val="20000"/>
                        <a:lumOff val="80000"/>
                      </a:schemeClr>
                    </a:solidFill>
                  </a:tcPr>
                </a:tc>
                <a:tc>
                  <a:txBody>
                    <a:bodyPr/>
                    <a:lstStyle/>
                    <a:p>
                      <a:r>
                        <a:rPr lang="en-GB" sz="1000" b="1" u="sng" kern="1200" dirty="0">
                          <a:solidFill>
                            <a:schemeClr val="tx1"/>
                          </a:solidFill>
                          <a:effectLst/>
                          <a:latin typeface="+mn-lt"/>
                          <a:ea typeface="+mn-ea"/>
                          <a:cs typeface="+mn-cs"/>
                          <a:hlinkClick r:id="rId4"/>
                        </a:rPr>
                        <a:t>Exploring Pattern</a:t>
                      </a:r>
                      <a:endParaRPr lang="en-GB" sz="1000" b="1" kern="1200" dirty="0">
                        <a:solidFill>
                          <a:schemeClr val="tx1"/>
                        </a:solidFill>
                        <a:effectLst/>
                        <a:latin typeface="+mn-lt"/>
                        <a:ea typeface="+mn-ea"/>
                        <a:cs typeface="+mn-cs"/>
                      </a:endParaRPr>
                    </a:p>
                    <a:p>
                      <a:r>
                        <a:rPr lang="en-GB" sz="1000" kern="1200" dirty="0">
                          <a:solidFill>
                            <a:schemeClr val="tx1"/>
                          </a:solidFill>
                          <a:effectLst/>
                          <a:latin typeface="+mn-lt"/>
                          <a:ea typeface="+mn-ea"/>
                          <a:cs typeface="+mn-cs"/>
                        </a:rPr>
                        <a:t>Exploring how we can use colour, line and shape to create patterns, including repeating patterns</a:t>
                      </a:r>
                      <a:endParaRPr lang="en-GB" sz="1000" dirty="0">
                        <a:effectLst/>
                        <a:latin typeface="+mn-lt"/>
                        <a:ea typeface="Calibri" panose="020F0502020204030204" pitchFamily="34" charset="0"/>
                        <a:cs typeface="Times New Roman" panose="02020603050405020304" pitchFamily="18" charset="0"/>
                      </a:endParaRPr>
                    </a:p>
                  </a:txBody>
                  <a:tcPr marL="68580" marR="68580" marT="0" marB="0">
                    <a:solidFill>
                      <a:srgbClr val="F6C5FF"/>
                    </a:solidFill>
                  </a:tcPr>
                </a:tc>
                <a:tc>
                  <a:txBody>
                    <a:bodyPr/>
                    <a:lstStyle/>
                    <a:p>
                      <a:r>
                        <a:rPr lang="en-GB" sz="1000" b="1" u="sng" kern="1200" dirty="0">
                          <a:solidFill>
                            <a:schemeClr val="tx1"/>
                          </a:solidFill>
                          <a:effectLst/>
                          <a:latin typeface="+mn-lt"/>
                          <a:ea typeface="+mn-ea"/>
                          <a:cs typeface="+mn-cs"/>
                          <a:hlinkClick r:id="rId5"/>
                        </a:rPr>
                        <a:t>Activism</a:t>
                      </a:r>
                      <a:endParaRPr lang="en-GB" sz="1000" b="1" kern="1200" dirty="0">
                        <a:solidFill>
                          <a:schemeClr val="tx1"/>
                        </a:solidFill>
                        <a:effectLst/>
                        <a:latin typeface="+mn-lt"/>
                        <a:ea typeface="+mn-ea"/>
                        <a:cs typeface="+mn-cs"/>
                      </a:endParaRPr>
                    </a:p>
                    <a:p>
                      <a:r>
                        <a:rPr lang="en-GB" sz="1000" kern="1200" dirty="0">
                          <a:solidFill>
                            <a:schemeClr val="tx1"/>
                          </a:solidFill>
                          <a:effectLst/>
                          <a:latin typeface="+mn-lt"/>
                          <a:ea typeface="+mn-ea"/>
                          <a:cs typeface="+mn-cs"/>
                        </a:rPr>
                        <a:t>Explore how artists use their skills to speak on behalf of communities. Make art about things you care about.</a:t>
                      </a:r>
                    </a:p>
                    <a:p>
                      <a:pP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4">
                        <a:lumMod val="20000"/>
                        <a:lumOff val="80000"/>
                      </a:schemeClr>
                    </a:solidFill>
                  </a:tcPr>
                </a:tc>
                <a:extLst>
                  <a:ext uri="{0D108BD9-81ED-4DB2-BD59-A6C34878D82A}">
                    <a16:rowId xmlns:a16="http://schemas.microsoft.com/office/drawing/2014/main" val="3140158282"/>
                  </a:ext>
                </a:extLst>
              </a:tr>
              <a:tr h="584411">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Design Technology</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gn="ct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nSpc>
                          <a:spcPct val="100000"/>
                        </a:lnSpc>
                        <a:spcBef>
                          <a:spcPts val="0"/>
                        </a:spcBef>
                        <a:spcAft>
                          <a:spcPts val="0"/>
                        </a:spcAft>
                      </a:pPr>
                      <a:r>
                        <a:rPr lang="en-US" sz="900" b="1" u="sng" dirty="0">
                          <a:effectLst/>
                          <a:latin typeface="+mn-lt"/>
                          <a:ea typeface="Calibri" panose="020F0502020204030204" pitchFamily="34" charset="0"/>
                          <a:cs typeface="Calibri" panose="020F0502020204030204" pitchFamily="34" charset="0"/>
                        </a:rPr>
                        <a:t>Mechanisms (Wheels and Axles)</a:t>
                      </a:r>
                    </a:p>
                    <a:p>
                      <a:pPr>
                        <a:lnSpc>
                          <a:spcPct val="100000"/>
                        </a:lnSpc>
                        <a:spcBef>
                          <a:spcPts val="0"/>
                        </a:spcBef>
                        <a:spcAft>
                          <a:spcPts val="0"/>
                        </a:spcAft>
                      </a:pPr>
                      <a:r>
                        <a:rPr lang="en-US" sz="900" dirty="0">
                          <a:effectLst/>
                          <a:latin typeface="+mn-lt"/>
                          <a:ea typeface="Calibri" panose="020F0502020204030204" pitchFamily="34" charset="0"/>
                          <a:cs typeface="Calibri" panose="020F0502020204030204" pitchFamily="34" charset="0"/>
                        </a:rPr>
                        <a:t>Designing, making and evaluating a small wheeled trolley that will carry tools </a:t>
                      </a:r>
                    </a:p>
                    <a:p>
                      <a:pPr>
                        <a:lnSpc>
                          <a:spcPct val="100000"/>
                        </a:lnSpc>
                        <a:spcBef>
                          <a:spcPts val="0"/>
                        </a:spcBef>
                        <a:spcAft>
                          <a:spcPts val="0"/>
                        </a:spcAft>
                      </a:pPr>
                      <a:r>
                        <a:rPr lang="en-US" sz="900" b="1" i="1" dirty="0">
                          <a:effectLst/>
                          <a:latin typeface="+mn-lt"/>
                          <a:ea typeface="Calibri" panose="020F0502020204030204" pitchFamily="34" charset="0"/>
                          <a:cs typeface="Calibri" panose="020F0502020204030204" pitchFamily="34" charset="0"/>
                        </a:rPr>
                        <a:t>Working with Wheels/ Let’s Look at Vehicles</a:t>
                      </a:r>
                    </a:p>
                  </a:txBody>
                  <a:tcPr marL="68580" marR="68580" marT="0" marB="0">
                    <a:solidFill>
                      <a:schemeClr val="accent6">
                        <a:lumMod val="20000"/>
                        <a:lumOff val="80000"/>
                      </a:schemeClr>
                    </a:solidFill>
                  </a:tcPr>
                </a:tc>
                <a:tc>
                  <a:txBody>
                    <a:bodyPr/>
                    <a:lstStyle/>
                    <a:p>
                      <a:pPr>
                        <a:lnSpc>
                          <a:spcPct val="100000"/>
                        </a:lnSpc>
                        <a:spcBef>
                          <a:spcPts val="0"/>
                        </a:spcBef>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Mechanical Systems</a:t>
                      </a:r>
                    </a:p>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Designing, making and evaluating a greetings card with moving parts for family or friends</a:t>
                      </a:r>
                    </a:p>
                    <a:p>
                      <a:pPr>
                        <a:lnSpc>
                          <a:spcPct val="100000"/>
                        </a:lnSpc>
                        <a:spcBef>
                          <a:spcPts val="0"/>
                        </a:spcBef>
                        <a:spcAft>
                          <a:spcPts val="0"/>
                        </a:spcAft>
                      </a:pPr>
                      <a:r>
                        <a:rPr lang="en-US" sz="900" b="1" i="1" u="none" dirty="0">
                          <a:solidFill>
                            <a:srgbClr val="000000"/>
                          </a:solidFill>
                          <a:effectLst/>
                          <a:latin typeface="+mn-lt"/>
                          <a:ea typeface="Calibri" panose="020F0502020204030204" pitchFamily="34" charset="0"/>
                          <a:cs typeface="Calibri" panose="020F0502020204030204" pitchFamily="34" charset="0"/>
                        </a:rPr>
                        <a:t>Levers and Links/ Moving History Book</a:t>
                      </a:r>
                    </a:p>
                  </a:txBody>
                  <a:tcPr marL="68580" marR="68580" marT="0" marB="0">
                    <a:solidFill>
                      <a:srgbClr val="F6C5FF"/>
                    </a:solidFill>
                  </a:tcPr>
                </a:tc>
                <a:tc>
                  <a:txBody>
                    <a:bodyPr/>
                    <a:lstStyle/>
                    <a:p>
                      <a:pPr>
                        <a:lnSpc>
                          <a:spcPct val="100000"/>
                        </a:lnSpc>
                        <a:spcBef>
                          <a:spcPts val="0"/>
                        </a:spcBef>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Mechanical Systems-  Pulleys and Gears</a:t>
                      </a:r>
                    </a:p>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Designing, making and evaluating a toy fairground ride</a:t>
                      </a:r>
                    </a:p>
                    <a:p>
                      <a:pPr>
                        <a:lnSpc>
                          <a:spcPct val="100000"/>
                        </a:lnSpc>
                        <a:spcBef>
                          <a:spcPts val="0"/>
                        </a:spcBef>
                        <a:spcAft>
                          <a:spcPts val="0"/>
                        </a:spcAft>
                      </a:pPr>
                      <a:r>
                        <a:rPr lang="en-US" sz="900" b="1" i="1" dirty="0">
                          <a:solidFill>
                            <a:srgbClr val="000000"/>
                          </a:solidFill>
                          <a:effectLst/>
                          <a:latin typeface="+mn-lt"/>
                          <a:ea typeface="Calibri" panose="020F0502020204030204" pitchFamily="34" charset="0"/>
                          <a:cs typeface="Calibri" panose="020F0502020204030204" pitchFamily="34" charset="0"/>
                        </a:rPr>
                        <a:t>Fairgrounds</a:t>
                      </a:r>
                    </a:p>
                    <a:p>
                      <a:pPr>
                        <a:lnSpc>
                          <a:spcPct val="100000"/>
                        </a:lnSpc>
                        <a:spcBef>
                          <a:spcPts val="0"/>
                        </a:spcBef>
                        <a:spcAft>
                          <a:spcPts val="0"/>
                        </a:spcAft>
                      </a:pPr>
                      <a:endParaRPr lang="en-US" sz="900" dirty="0">
                        <a:solidFill>
                          <a:srgbClr val="000000"/>
                        </a:solidFill>
                        <a:effectLst/>
                        <a:latin typeface="+mn-lt"/>
                        <a:ea typeface="Calibri" panose="020F0502020204030204" pitchFamily="34" charset="0"/>
                        <a:cs typeface="Calibri" panose="020F0502020204030204" pitchFamily="34" charset="0"/>
                      </a:endParaRPr>
                    </a:p>
                  </a:txBody>
                  <a:tcPr marL="68580" marR="68580" marT="0" marB="0">
                    <a:solidFill>
                      <a:schemeClr val="accent4">
                        <a:lumMod val="20000"/>
                        <a:lumOff val="80000"/>
                      </a:schemeClr>
                    </a:solidFill>
                  </a:tcPr>
                </a:tc>
                <a:extLst>
                  <a:ext uri="{0D108BD9-81ED-4DB2-BD59-A6C34878D82A}">
                    <a16:rowId xmlns:a16="http://schemas.microsoft.com/office/drawing/2014/main" val="962623156"/>
                  </a:ext>
                </a:extLst>
              </a:tr>
              <a:tr h="391610">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MFL (Spanish)</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gn="ct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gn="ct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6">
                        <a:lumMod val="20000"/>
                        <a:lumOff val="80000"/>
                      </a:schemeClr>
                    </a:solidFill>
                  </a:tcPr>
                </a:tc>
                <a:tc gridSpan="2">
                  <a:txBody>
                    <a:bodyPr/>
                    <a:lstStyle/>
                    <a:p>
                      <a:pPr algn="ctr">
                        <a:lnSpc>
                          <a:spcPct val="100000"/>
                        </a:lnSpc>
                        <a:spcBef>
                          <a:spcPts val="0"/>
                        </a:spcBef>
                        <a:spcAft>
                          <a:spcPts val="0"/>
                        </a:spcAft>
                      </a:pPr>
                      <a:r>
                        <a:rPr lang="en-GB" sz="900" b="1" u="sng" dirty="0" err="1">
                          <a:effectLst/>
                          <a:latin typeface="+mn-lt"/>
                          <a:ea typeface="Calibri" panose="020F0502020204030204" pitchFamily="34" charset="0"/>
                          <a:cs typeface="Times New Roman" panose="02020603050405020304" pitchFamily="18" charset="0"/>
                        </a:rPr>
                        <a:t>En</a:t>
                      </a:r>
                      <a:r>
                        <a:rPr lang="en-GB" sz="900" b="1" u="sng" dirty="0">
                          <a:effectLst/>
                          <a:latin typeface="+mn-lt"/>
                          <a:ea typeface="Calibri" panose="020F0502020204030204" pitchFamily="34" charset="0"/>
                          <a:cs typeface="Times New Roman" panose="02020603050405020304" pitchFamily="18" charset="0"/>
                        </a:rPr>
                        <a:t> el </a:t>
                      </a:r>
                      <a:r>
                        <a:rPr lang="en-GB" sz="900" b="1" u="sng" dirty="0" err="1">
                          <a:effectLst/>
                          <a:latin typeface="+mn-lt"/>
                          <a:ea typeface="Calibri" panose="020F0502020204030204" pitchFamily="34" charset="0"/>
                          <a:cs typeface="Times New Roman" panose="02020603050405020304" pitchFamily="18" charset="0"/>
                        </a:rPr>
                        <a:t>parque</a:t>
                      </a:r>
                      <a:r>
                        <a:rPr lang="en-GB" sz="900" b="1" u="sng" dirty="0">
                          <a:effectLst/>
                          <a:latin typeface="+mn-lt"/>
                          <a:ea typeface="Calibri" panose="020F0502020204030204" pitchFamily="34" charset="0"/>
                          <a:cs typeface="Times New Roman" panose="02020603050405020304" pitchFamily="18" charset="0"/>
                        </a:rPr>
                        <a:t> de animals</a:t>
                      </a:r>
                    </a:p>
                    <a:p>
                      <a:pPr algn="ctr">
                        <a:lnSpc>
                          <a:spcPct val="100000"/>
                        </a:lnSpc>
                        <a:spcBef>
                          <a:spcPts val="0"/>
                        </a:spcBef>
                        <a:spcAft>
                          <a:spcPts val="0"/>
                        </a:spcAft>
                      </a:pPr>
                      <a:r>
                        <a:rPr lang="en-GB" sz="900" dirty="0">
                          <a:effectLst/>
                          <a:latin typeface="+mn-lt"/>
                          <a:ea typeface="Calibri" panose="020F0502020204030204" pitchFamily="34" charset="0"/>
                          <a:cs typeface="Times New Roman" panose="02020603050405020304" pitchFamily="18" charset="0"/>
                        </a:rPr>
                        <a:t>(At the zoo)</a:t>
                      </a:r>
                    </a:p>
                    <a:p>
                      <a:pPr algn="ctr">
                        <a:lnSpc>
                          <a:spcPct val="100000"/>
                        </a:lnSpc>
                        <a:spcBef>
                          <a:spcPts val="0"/>
                        </a:spcBef>
                        <a:spcAft>
                          <a:spcPts val="0"/>
                        </a:spcAft>
                      </a:pPr>
                      <a:r>
                        <a:rPr lang="en-GB" sz="900" dirty="0">
                          <a:effectLst/>
                          <a:latin typeface="+mn-lt"/>
                          <a:ea typeface="Calibri" panose="020F0502020204030204" pitchFamily="34" charset="0"/>
                          <a:cs typeface="Times New Roman" panose="02020603050405020304" pitchFamily="18" charset="0"/>
                        </a:rPr>
                        <a:t>Discussing wild animals</a:t>
                      </a:r>
                    </a:p>
                  </a:txBody>
                  <a:tcPr marL="72009" marR="72009" marT="0" marB="0">
                    <a:solidFill>
                      <a:srgbClr val="F6C5FF"/>
                    </a:solidFill>
                  </a:tcPr>
                </a:tc>
                <a:tc hMerge="1">
                  <a:txBody>
                    <a:bodyPr/>
                    <a:lstStyle/>
                    <a:p>
                      <a:pPr algn="ctr">
                        <a:lnSpc>
                          <a:spcPct val="100000"/>
                        </a:lnSpc>
                        <a:spcBef>
                          <a:spcPts val="0"/>
                        </a:spcBef>
                        <a:spcAft>
                          <a:spcPts val="0"/>
                        </a:spcAft>
                      </a:pPr>
                      <a:endParaRPr lang="en-GB" sz="8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4">
                        <a:lumMod val="20000"/>
                        <a:lumOff val="80000"/>
                      </a:schemeClr>
                    </a:solidFill>
                  </a:tcPr>
                </a:tc>
                <a:extLst>
                  <a:ext uri="{0D108BD9-81ED-4DB2-BD59-A6C34878D82A}">
                    <a16:rowId xmlns:a16="http://schemas.microsoft.com/office/drawing/2014/main" val="3675225481"/>
                  </a:ext>
                </a:extLst>
              </a:tr>
              <a:tr h="461808">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Physical Education</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gn="l">
                        <a:lnSpc>
                          <a:spcPct val="100000"/>
                        </a:lnSpc>
                        <a:spcBef>
                          <a:spcPts val="0"/>
                        </a:spcBef>
                        <a:spcAft>
                          <a:spcPts val="0"/>
                        </a:spcAft>
                      </a:pPr>
                      <a:r>
                        <a:rPr lang="en-GB" sz="1000" dirty="0">
                          <a:effectLst/>
                          <a:latin typeface="+mn-lt"/>
                          <a:ea typeface="Calibri" panose="020F0502020204030204" pitchFamily="34" charset="0"/>
                          <a:cs typeface="Times New Roman" panose="02020603050405020304" pitchFamily="18" charset="0"/>
                        </a:rPr>
                        <a:t>Hand eye co ordination</a:t>
                      </a:r>
                    </a:p>
                  </a:txBody>
                  <a:tcPr marL="72009" marR="72009" marT="0" marB="0">
                    <a:solidFill>
                      <a:schemeClr val="accent5">
                        <a:lumMod val="20000"/>
                        <a:lumOff val="80000"/>
                      </a:schemeClr>
                    </a:solidFill>
                  </a:tcPr>
                </a:tc>
                <a:tc>
                  <a:txBody>
                    <a:bodyPr/>
                    <a:lstStyle/>
                    <a:p>
                      <a:pPr algn="l">
                        <a:lnSpc>
                          <a:spcPct val="100000"/>
                        </a:lnSpc>
                        <a:spcBef>
                          <a:spcPts val="0"/>
                        </a:spcBef>
                        <a:spcAft>
                          <a:spcPts val="0"/>
                        </a:spcAft>
                      </a:pPr>
                      <a:r>
                        <a:rPr lang="en-GB" sz="1000" b="1" u="sng" dirty="0">
                          <a:effectLst/>
                          <a:latin typeface="+mn-lt"/>
                          <a:ea typeface="Calibri" panose="020F0502020204030204" pitchFamily="34" charset="0"/>
                          <a:cs typeface="Times New Roman" panose="02020603050405020304" pitchFamily="18" charset="0"/>
                        </a:rPr>
                        <a:t>Ball skills – throwing and catching</a:t>
                      </a:r>
                    </a:p>
                  </a:txBody>
                  <a:tcPr marL="72009" marR="72009" marT="0" marB="0">
                    <a:solidFill>
                      <a:schemeClr val="accent6">
                        <a:lumMod val="20000"/>
                        <a:lumOff val="80000"/>
                      </a:schemeClr>
                    </a:solidFill>
                  </a:tcPr>
                </a:tc>
                <a:tc>
                  <a:txBody>
                    <a:bodyPr/>
                    <a:lstStyle/>
                    <a:p>
                      <a:pPr algn="l">
                        <a:lnSpc>
                          <a:spcPct val="100000"/>
                        </a:lnSpc>
                        <a:spcBef>
                          <a:spcPts val="0"/>
                        </a:spcBef>
                        <a:spcAft>
                          <a:spcPts val="0"/>
                        </a:spcAft>
                      </a:pPr>
                      <a:r>
                        <a:rPr lang="en-GB" sz="1000" b="1" u="sng" dirty="0">
                          <a:effectLst/>
                          <a:latin typeface="+mn-lt"/>
                          <a:ea typeface="Calibri" panose="020F0502020204030204" pitchFamily="34" charset="0"/>
                          <a:cs typeface="Times New Roman" panose="02020603050405020304" pitchFamily="18" charset="0"/>
                        </a:rPr>
                        <a:t>Netball </a:t>
                      </a:r>
                    </a:p>
                  </a:txBody>
                  <a:tcPr marL="72009" marR="72009" marT="0" marB="0">
                    <a:solidFill>
                      <a:srgbClr val="F6C5FF"/>
                    </a:solidFill>
                  </a:tcPr>
                </a:tc>
                <a:tc>
                  <a:txBody>
                    <a:bodyPr/>
                    <a:lstStyle/>
                    <a:p>
                      <a:pPr algn="l">
                        <a:lnSpc>
                          <a:spcPct val="100000"/>
                        </a:lnSpc>
                        <a:spcBef>
                          <a:spcPts val="0"/>
                        </a:spcBef>
                        <a:spcAft>
                          <a:spcPts val="0"/>
                        </a:spcAft>
                      </a:pPr>
                      <a:r>
                        <a:rPr lang="en-GB" sz="1000" b="1" u="sng" dirty="0">
                          <a:effectLst/>
                          <a:latin typeface="+mn-lt"/>
                          <a:ea typeface="Calibri" panose="020F0502020204030204" pitchFamily="34" charset="0"/>
                          <a:cs typeface="Times New Roman" panose="02020603050405020304" pitchFamily="18" charset="0"/>
                        </a:rPr>
                        <a:t>Basketball </a:t>
                      </a:r>
                    </a:p>
                  </a:txBody>
                  <a:tcPr marL="72009" marR="72009" marT="0" marB="0">
                    <a:solidFill>
                      <a:schemeClr val="accent4">
                        <a:lumMod val="20000"/>
                        <a:lumOff val="80000"/>
                      </a:schemeClr>
                    </a:solidFill>
                  </a:tcPr>
                </a:tc>
                <a:extLst>
                  <a:ext uri="{0D108BD9-81ED-4DB2-BD59-A6C34878D82A}">
                    <a16:rowId xmlns:a16="http://schemas.microsoft.com/office/drawing/2014/main" val="4210588608"/>
                  </a:ext>
                </a:extLst>
              </a:tr>
            </a:tbl>
          </a:graphicData>
        </a:graphic>
      </p:graphicFrame>
      <p:sp>
        <p:nvSpPr>
          <p:cNvPr id="5" name="Rectangle 3">
            <a:extLst>
              <a:ext uri="{FF2B5EF4-FFF2-40B4-BE49-F238E27FC236}">
                <a16:creationId xmlns:a16="http://schemas.microsoft.com/office/drawing/2014/main" id="{1335E127-A88D-9E41-8ABF-20520A2D7E4B}"/>
              </a:ext>
            </a:extLst>
          </p:cNvPr>
          <p:cNvSpPr>
            <a:spLocks noChangeArrowheads="1"/>
          </p:cNvSpPr>
          <p:nvPr/>
        </p:nvSpPr>
        <p:spPr bwMode="auto">
          <a:xfrm>
            <a:off x="1640872" y="424199"/>
            <a:ext cx="9390480" cy="9557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8169" tIns="59084" rIns="118169" bIns="59084" numCol="1" anchor="ctr" anchorCtr="0" compatLnSpc="1">
            <a:prstTxWarp prst="textNoShape">
              <a:avLst/>
            </a:prstTxWarp>
            <a:spAutoFit/>
          </a:bodyPr>
          <a:lstStyle>
            <a:lvl1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1pPr>
            <a:lvl2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2pPr>
            <a:lvl3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3pPr>
            <a:lvl4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4pPr>
            <a:lvl5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5pPr>
            <a:lvl6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6pPr>
            <a:lvl7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7pPr>
            <a:lvl8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8pPr>
            <a:lvl9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9pPr>
          </a:lstStyle>
          <a:p>
            <a:pPr algn="ctr" defTabSz="1181722">
              <a:tabLst>
                <a:tab pos="3703139" algn="ctr"/>
                <a:tab pos="7406278" algn="r"/>
              </a:tabLst>
            </a:pPr>
            <a:r>
              <a:rPr lang="en-US" altLang="en-US" sz="3108" b="1" u="sng" dirty="0">
                <a:solidFill>
                  <a:srgbClr val="C00000"/>
                </a:solidFill>
                <a:latin typeface="Century Gothic" panose="020B0502020202020204" pitchFamily="34" charset="0"/>
                <a:ea typeface="Calibri" panose="020F0502020204030204" pitchFamily="34" charset="0"/>
                <a:cs typeface="Times New Roman" panose="02020603050405020304" pitchFamily="18" charset="0"/>
              </a:rPr>
              <a:t>Curriculum Mapping Cycle B</a:t>
            </a:r>
            <a:endParaRPr lang="en-US" altLang="en-US" sz="1292" dirty="0"/>
          </a:p>
          <a:p>
            <a:pPr algn="ctr" defTabSz="1181722">
              <a:tabLst>
                <a:tab pos="3703139" algn="ctr"/>
                <a:tab pos="7406278" algn="r"/>
              </a:tabLst>
            </a:pPr>
            <a:r>
              <a:rPr lang="en-US" altLang="en-US" sz="2327" dirty="0"/>
              <a:t>Autumn (ii)</a:t>
            </a:r>
          </a:p>
        </p:txBody>
      </p:sp>
      <p:pic>
        <p:nvPicPr>
          <p:cNvPr id="6" name="Picture 1" descr="A close up of a sign&#10;&#10;Description automatically generated">
            <a:extLst>
              <a:ext uri="{FF2B5EF4-FFF2-40B4-BE49-F238E27FC236}">
                <a16:creationId xmlns:a16="http://schemas.microsoft.com/office/drawing/2014/main" id="{2B1E8C80-792E-7B43-8424-4BC66D1C111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765876" y="209548"/>
            <a:ext cx="752203" cy="96938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54C7D783-5F06-384D-AFCF-EA9174B3A540}"/>
              </a:ext>
            </a:extLst>
          </p:cNvPr>
          <p:cNvSpPr/>
          <p:nvPr/>
        </p:nvSpPr>
        <p:spPr>
          <a:xfrm>
            <a:off x="-1665953" y="148935"/>
            <a:ext cx="15053656" cy="370743"/>
          </a:xfrm>
          <a:prstGeom prst="rect">
            <a:avLst/>
          </a:prstGeom>
        </p:spPr>
        <p:txBody>
          <a:bodyPr wrap="square">
            <a:spAutoFit/>
          </a:bodyPr>
          <a:lstStyle/>
          <a:p>
            <a:pPr algn="ctr">
              <a:tabLst>
                <a:tab pos="3703549" algn="ctr"/>
                <a:tab pos="7407097" algn="r"/>
              </a:tabLst>
            </a:pPr>
            <a:r>
              <a:rPr lang="en-GB" sz="1809" dirty="0">
                <a:latin typeface="Segoe Print" panose="02000800000000000000" pitchFamily="2" charset="0"/>
                <a:ea typeface="Calibri" panose="020F0502020204030204" pitchFamily="34" charset="0"/>
                <a:cs typeface="Times New Roman" panose="02020603050405020304" pitchFamily="18" charset="0"/>
              </a:rPr>
              <a:t>Creativity *  Reverence and Respect  *  Hope  *  Perseverance  *   Wisdom  *  Forgiveness</a:t>
            </a:r>
            <a:endParaRPr lang="en-GB" sz="1809"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005689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D9F38862-412C-8848-8F73-8B58BFC7761A}"/>
              </a:ext>
            </a:extLst>
          </p:cNvPr>
          <p:cNvGraphicFramePr>
            <a:graphicFrameLocks noGrp="1"/>
          </p:cNvGraphicFramePr>
          <p:nvPr>
            <p:extLst>
              <p:ext uri="{D42A27DB-BD31-4B8C-83A1-F6EECF244321}">
                <p14:modId xmlns:p14="http://schemas.microsoft.com/office/powerpoint/2010/main" val="2671823998"/>
              </p:ext>
            </p:extLst>
          </p:nvPr>
        </p:nvGraphicFramePr>
        <p:xfrm>
          <a:off x="79513" y="908802"/>
          <a:ext cx="12642574" cy="8255347"/>
        </p:xfrm>
        <a:graphic>
          <a:graphicData uri="http://schemas.openxmlformats.org/drawingml/2006/table">
            <a:tbl>
              <a:tblPr firstRow="1" bandRow="1">
                <a:tableStyleId>{5940675A-B579-460E-94D1-54222C63F5DA}</a:tableStyleId>
              </a:tblPr>
              <a:tblGrid>
                <a:gridCol w="1110885">
                  <a:extLst>
                    <a:ext uri="{9D8B030D-6E8A-4147-A177-3AD203B41FA5}">
                      <a16:colId xmlns:a16="http://schemas.microsoft.com/office/drawing/2014/main" val="567054839"/>
                    </a:ext>
                  </a:extLst>
                </a:gridCol>
                <a:gridCol w="2243899">
                  <a:extLst>
                    <a:ext uri="{9D8B030D-6E8A-4147-A177-3AD203B41FA5}">
                      <a16:colId xmlns:a16="http://schemas.microsoft.com/office/drawing/2014/main" val="2184383216"/>
                    </a:ext>
                  </a:extLst>
                </a:gridCol>
                <a:gridCol w="3141459">
                  <a:extLst>
                    <a:ext uri="{9D8B030D-6E8A-4147-A177-3AD203B41FA5}">
                      <a16:colId xmlns:a16="http://schemas.microsoft.com/office/drawing/2014/main" val="188528220"/>
                    </a:ext>
                  </a:extLst>
                </a:gridCol>
                <a:gridCol w="3024385">
                  <a:extLst>
                    <a:ext uri="{9D8B030D-6E8A-4147-A177-3AD203B41FA5}">
                      <a16:colId xmlns:a16="http://schemas.microsoft.com/office/drawing/2014/main" val="1194774974"/>
                    </a:ext>
                  </a:extLst>
                </a:gridCol>
                <a:gridCol w="3121946">
                  <a:extLst>
                    <a:ext uri="{9D8B030D-6E8A-4147-A177-3AD203B41FA5}">
                      <a16:colId xmlns:a16="http://schemas.microsoft.com/office/drawing/2014/main" val="774761062"/>
                    </a:ext>
                  </a:extLst>
                </a:gridCol>
              </a:tblGrid>
              <a:tr h="456103">
                <a:tc>
                  <a:txBody>
                    <a:bodyPr/>
                    <a:lstStyle/>
                    <a:p>
                      <a:pPr algn="ctr">
                        <a:lnSpc>
                          <a:spcPct val="100000"/>
                        </a:lnSpc>
                        <a:spcAft>
                          <a:spcPts val="0"/>
                        </a:spcAft>
                      </a:pPr>
                      <a:endParaRPr lang="en-GB" sz="900" b="1" u="none"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40000"/>
                        <a:lumOff val="60000"/>
                      </a:schemeClr>
                    </a:solidFill>
                  </a:tcPr>
                </a:tc>
                <a:tc>
                  <a:txBody>
                    <a:bodyPr/>
                    <a:lstStyle/>
                    <a:p>
                      <a:pPr algn="ctr">
                        <a:lnSpc>
                          <a:spcPct val="100000"/>
                        </a:lnSpc>
                        <a:spcAft>
                          <a:spcPts val="0"/>
                        </a:spcAft>
                      </a:pPr>
                      <a:r>
                        <a:rPr lang="en-US" sz="900" b="1" u="sng" dirty="0">
                          <a:effectLst/>
                          <a:latin typeface="+mn-lt"/>
                          <a:ea typeface="Calibri" panose="020F0502020204030204" pitchFamily="34" charset="0"/>
                          <a:cs typeface="Calibri" panose="020F0502020204030204" pitchFamily="34" charset="0"/>
                        </a:rPr>
                        <a:t>EYFS</a:t>
                      </a:r>
                      <a:endParaRPr lang="en-GB" sz="900" b="1" u="sng"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gn="ctr">
                        <a:lnSpc>
                          <a:spcPct val="100000"/>
                        </a:lnSpc>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Y1/2</a:t>
                      </a:r>
                      <a:endParaRPr lang="en-GB" sz="900" b="1" u="sng" dirty="0">
                        <a:effectLst/>
                        <a:latin typeface="+mn-lt"/>
                        <a:ea typeface="Calibri" panose="020F0502020204030204" pitchFamily="34" charset="0"/>
                        <a:cs typeface="Times New Roman" panose="02020603050405020304" pitchFamily="18" charset="0"/>
                      </a:endParaRPr>
                    </a:p>
                  </a:txBody>
                  <a:tcPr marL="72009" marR="72009" marT="0" marB="0">
                    <a:solidFill>
                      <a:schemeClr val="accent6">
                        <a:lumMod val="20000"/>
                        <a:lumOff val="80000"/>
                      </a:schemeClr>
                    </a:solidFill>
                  </a:tcPr>
                </a:tc>
                <a:tc>
                  <a:txBody>
                    <a:bodyPr/>
                    <a:lstStyle/>
                    <a:p>
                      <a:pPr algn="ctr">
                        <a:lnSpc>
                          <a:spcPct val="100000"/>
                        </a:lnSpc>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Y3/4</a:t>
                      </a:r>
                      <a:endParaRPr lang="en-GB" sz="900" b="1" u="sng" dirty="0">
                        <a:effectLst/>
                        <a:latin typeface="+mn-lt"/>
                        <a:ea typeface="Calibri" panose="020F0502020204030204" pitchFamily="34" charset="0"/>
                        <a:cs typeface="Times New Roman" panose="02020603050405020304" pitchFamily="18" charset="0"/>
                      </a:endParaRPr>
                    </a:p>
                  </a:txBody>
                  <a:tcPr marL="72009" marR="72009" marT="0" marB="0">
                    <a:solidFill>
                      <a:srgbClr val="F6C5FF"/>
                    </a:solidFill>
                  </a:tcPr>
                </a:tc>
                <a:tc>
                  <a:txBody>
                    <a:bodyPr/>
                    <a:lstStyle/>
                    <a:p>
                      <a:pPr algn="ctr">
                        <a:lnSpc>
                          <a:spcPct val="100000"/>
                        </a:lnSpc>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Y5/6</a:t>
                      </a:r>
                      <a:endParaRPr lang="en-GB" sz="900" b="1" u="sng" dirty="0">
                        <a:effectLst/>
                        <a:latin typeface="+mn-lt"/>
                        <a:ea typeface="Calibri" panose="020F0502020204030204" pitchFamily="34" charset="0"/>
                        <a:cs typeface="Times New Roman" panose="02020603050405020304" pitchFamily="18" charset="0"/>
                      </a:endParaRPr>
                    </a:p>
                  </a:txBody>
                  <a:tcPr marL="72009" marR="72009" marT="0" marB="0">
                    <a:solidFill>
                      <a:schemeClr val="accent4">
                        <a:lumMod val="20000"/>
                        <a:lumOff val="80000"/>
                      </a:schemeClr>
                    </a:solidFill>
                  </a:tcPr>
                </a:tc>
                <a:extLst>
                  <a:ext uri="{0D108BD9-81ED-4DB2-BD59-A6C34878D82A}">
                    <a16:rowId xmlns:a16="http://schemas.microsoft.com/office/drawing/2014/main" val="1847279511"/>
                  </a:ext>
                </a:extLst>
              </a:tr>
              <a:tr h="213935">
                <a:tc>
                  <a:txBody>
                    <a:bodyPr/>
                    <a:lstStyle/>
                    <a:p>
                      <a:pPr>
                        <a:lnSpc>
                          <a:spcPct val="100000"/>
                        </a:lnSpc>
                        <a:spcAft>
                          <a:spcPts val="0"/>
                        </a:spcAft>
                      </a:pPr>
                      <a:r>
                        <a:rPr lang="en-US" sz="900" b="1" u="none" dirty="0">
                          <a:effectLst/>
                          <a:latin typeface="+mn-lt"/>
                          <a:ea typeface="Calibri" panose="020F0502020204030204" pitchFamily="34" charset="0"/>
                          <a:cs typeface="Calibri" panose="020F0502020204030204" pitchFamily="34" charset="0"/>
                        </a:rPr>
                        <a:t>Christian Value</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gridSpan="4">
                  <a:txBody>
                    <a:bodyPr/>
                    <a:lstStyle/>
                    <a:p>
                      <a:pPr algn="ctr">
                        <a:lnSpc>
                          <a:spcPct val="100000"/>
                        </a:lnSpc>
                        <a:spcAft>
                          <a:spcPts val="0"/>
                        </a:spcAft>
                      </a:pPr>
                      <a:r>
                        <a:rPr lang="en-GB" sz="900" b="1" dirty="0">
                          <a:effectLst/>
                          <a:latin typeface="+mn-lt"/>
                          <a:ea typeface="Calibri" panose="020F0502020204030204" pitchFamily="34" charset="0"/>
                          <a:cs typeface="Times New Roman" panose="02020603050405020304" pitchFamily="18" charset="0"/>
                        </a:rPr>
                        <a:t>Peace</a:t>
                      </a:r>
                    </a:p>
                  </a:txBody>
                  <a:tcPr marL="72009" marR="72009" marT="0" marB="0"/>
                </a:tc>
                <a:tc hMerge="1">
                  <a:txBody>
                    <a:bodyPr/>
                    <a:lstStyle/>
                    <a:p>
                      <a:pPr algn="ct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721" marR="55721" marT="0" marB="0"/>
                </a:tc>
                <a:tc hMerge="1">
                  <a:txBody>
                    <a:bodyPr/>
                    <a:lstStyle/>
                    <a:p>
                      <a:pPr algn="ct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721" marR="55721" marT="0" marB="0"/>
                </a:tc>
                <a:tc hMerge="1">
                  <a:txBody>
                    <a:bodyPr/>
                    <a:lstStyle/>
                    <a:p>
                      <a:pPr algn="ct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721" marR="55721" marT="0" marB="0"/>
                </a:tc>
                <a:extLst>
                  <a:ext uri="{0D108BD9-81ED-4DB2-BD59-A6C34878D82A}">
                    <a16:rowId xmlns:a16="http://schemas.microsoft.com/office/drawing/2014/main" val="2368458065"/>
                  </a:ext>
                </a:extLst>
              </a:tr>
              <a:tr h="477982">
                <a:tc>
                  <a:txBody>
                    <a:bodyPr/>
                    <a:lstStyle/>
                    <a:p>
                      <a:pPr>
                        <a:lnSpc>
                          <a:spcPct val="100000"/>
                        </a:lnSpc>
                        <a:spcAft>
                          <a:spcPts val="0"/>
                        </a:spcAft>
                      </a:pPr>
                      <a:r>
                        <a:rPr lang="en-US" sz="900" b="1" u="none">
                          <a:effectLst/>
                          <a:latin typeface="+mn-lt"/>
                          <a:ea typeface="Calibri" panose="020F0502020204030204" pitchFamily="34" charset="0"/>
                          <a:cs typeface="Calibri" panose="020F0502020204030204" pitchFamily="34" charset="0"/>
                        </a:rPr>
                        <a:t>RE</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nSpc>
                          <a:spcPct val="100000"/>
                        </a:lnSpc>
                        <a:spcAft>
                          <a:spcPts val="0"/>
                        </a:spcAft>
                      </a:pPr>
                      <a:r>
                        <a:rPr lang="en-GB" sz="900" dirty="0">
                          <a:effectLst/>
                          <a:latin typeface="+mn-lt"/>
                          <a:ea typeface="Calibri" panose="020F0502020204030204" pitchFamily="34" charset="0"/>
                          <a:cs typeface="Times New Roman" panose="02020603050405020304" pitchFamily="18" charset="0"/>
                        </a:rPr>
                        <a:t>Galilee to Jerusalem </a:t>
                      </a:r>
                    </a:p>
                  </a:txBody>
                  <a:tcPr marL="68580" marR="68580" marT="0" marB="0">
                    <a:solidFill>
                      <a:schemeClr val="accent5">
                        <a:lumMod val="20000"/>
                        <a:lumOff val="80000"/>
                      </a:schemeClr>
                    </a:solidFill>
                  </a:tcPr>
                </a:tc>
                <a:tc>
                  <a:txBody>
                    <a:bodyPr/>
                    <a:lstStyle/>
                    <a:p>
                      <a:pPr marL="0" marR="0" lvl="0" indent="0" algn="l" defTabSz="1280206"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Galilee to Jerusalem </a:t>
                      </a:r>
                      <a:r>
                        <a:rPr kumimoji="0" lang="en-GB" sz="900" b="0" i="0" u="none" strike="noStrike" kern="1200" cap="none" spc="0" normalizeH="0" baseline="0" noProof="0" dirty="0" err="1">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yr</a:t>
                      </a:r>
                      <a:r>
                        <a:rPr kumimoji="0" lang="en-GB" sz="9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 1</a:t>
                      </a:r>
                    </a:p>
                  </a:txBody>
                  <a:tcPr marL="68580" marR="68580" marT="0" marB="0">
                    <a:solidFill>
                      <a:schemeClr val="accent6">
                        <a:lumMod val="20000"/>
                        <a:lumOff val="80000"/>
                      </a:schemeClr>
                    </a:solidFill>
                  </a:tcPr>
                </a:tc>
                <a:tc>
                  <a:txBody>
                    <a:bodyPr/>
                    <a:lstStyle/>
                    <a:p>
                      <a:pPr marL="0" marR="0" lvl="0" indent="0" algn="l" defTabSz="1280206"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Galilee to Jerusalem  </a:t>
                      </a:r>
                      <a:r>
                        <a:rPr kumimoji="0" lang="en-GB" sz="900" b="0" i="0" u="none" strike="noStrike" kern="1200" cap="none" spc="0" normalizeH="0" baseline="0" noProof="0" dirty="0" err="1">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yr</a:t>
                      </a:r>
                      <a:r>
                        <a:rPr kumimoji="0" lang="en-GB" sz="9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 3</a:t>
                      </a:r>
                    </a:p>
                  </a:txBody>
                  <a:tcPr marL="68580" marR="68580" marT="0" marB="0">
                    <a:solidFill>
                      <a:srgbClr val="F6C5FF"/>
                    </a:solidFill>
                  </a:tcPr>
                </a:tc>
                <a:tc>
                  <a:txBody>
                    <a:bodyPr/>
                    <a:lstStyle/>
                    <a:p>
                      <a:pPr marL="0" marR="0" lvl="0" indent="0" algn="l" defTabSz="1280206"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Galilee to Jerusalem  </a:t>
                      </a:r>
                      <a:r>
                        <a:rPr kumimoji="0" lang="en-GB" sz="900" b="0" i="0" u="none" strike="noStrike" kern="1200" cap="none" spc="0" normalizeH="0" baseline="0" noProof="0" dirty="0" err="1">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yr</a:t>
                      </a:r>
                      <a:r>
                        <a:rPr kumimoji="0" lang="en-GB" sz="9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 5</a:t>
                      </a:r>
                    </a:p>
                  </a:txBody>
                  <a:tcPr marL="68580" marR="68580" marT="0" marB="0">
                    <a:solidFill>
                      <a:schemeClr val="accent4">
                        <a:lumMod val="20000"/>
                        <a:lumOff val="80000"/>
                      </a:schemeClr>
                    </a:solidFill>
                  </a:tcPr>
                </a:tc>
                <a:extLst>
                  <a:ext uri="{0D108BD9-81ED-4DB2-BD59-A6C34878D82A}">
                    <a16:rowId xmlns:a16="http://schemas.microsoft.com/office/drawing/2014/main" val="1159325325"/>
                  </a:ext>
                </a:extLst>
              </a:tr>
              <a:tr h="355023">
                <a:tc>
                  <a:txBody>
                    <a:bodyPr/>
                    <a:lstStyle/>
                    <a:p>
                      <a:pPr>
                        <a:lnSpc>
                          <a:spcPct val="100000"/>
                        </a:lnSpc>
                        <a:spcAft>
                          <a:spcPts val="0"/>
                        </a:spcAft>
                      </a:pPr>
                      <a:r>
                        <a:rPr lang="en-US" sz="900" b="1" u="none" dirty="0">
                          <a:effectLst/>
                          <a:latin typeface="+mn-lt"/>
                          <a:ea typeface="Calibri" panose="020F0502020204030204" pitchFamily="34" charset="0"/>
                          <a:cs typeface="Calibri" panose="020F0502020204030204" pitchFamily="34" charset="0"/>
                        </a:rPr>
                        <a:t>English</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gn="ctr">
                        <a:lnSpc>
                          <a:spcPct val="100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gn="ctr">
                        <a:lnSpc>
                          <a:spcPct val="100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6">
                        <a:lumMod val="20000"/>
                        <a:lumOff val="80000"/>
                      </a:schemeClr>
                    </a:solidFill>
                  </a:tcPr>
                </a:tc>
                <a:tc>
                  <a:txBody>
                    <a:bodyPr/>
                    <a:lstStyle/>
                    <a:p>
                      <a:pPr algn="ctr">
                        <a:lnSpc>
                          <a:spcPct val="100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rgbClr val="F6C5FF"/>
                    </a:solidFill>
                  </a:tcPr>
                </a:tc>
                <a:tc>
                  <a:txBody>
                    <a:bodyPr/>
                    <a:lstStyle/>
                    <a:p>
                      <a:pPr algn="ctr">
                        <a:lnSpc>
                          <a:spcPct val="100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4">
                        <a:lumMod val="20000"/>
                        <a:lumOff val="80000"/>
                      </a:schemeClr>
                    </a:solidFill>
                  </a:tcPr>
                </a:tc>
                <a:extLst>
                  <a:ext uri="{0D108BD9-81ED-4DB2-BD59-A6C34878D82A}">
                    <a16:rowId xmlns:a16="http://schemas.microsoft.com/office/drawing/2014/main" val="904407263"/>
                  </a:ext>
                </a:extLst>
              </a:tr>
              <a:tr h="416734">
                <a:tc>
                  <a:txBody>
                    <a:bodyPr/>
                    <a:lstStyle/>
                    <a:p>
                      <a:pPr>
                        <a:lnSpc>
                          <a:spcPct val="100000"/>
                        </a:lnSpc>
                        <a:spcAft>
                          <a:spcPts val="0"/>
                        </a:spcAft>
                      </a:pPr>
                      <a:r>
                        <a:rPr lang="en-US" sz="900" b="1" u="none">
                          <a:effectLst/>
                          <a:latin typeface="+mn-lt"/>
                          <a:ea typeface="Calibri" panose="020F0502020204030204" pitchFamily="34" charset="0"/>
                          <a:cs typeface="Calibri" panose="020F0502020204030204" pitchFamily="34" charset="0"/>
                        </a:rPr>
                        <a:t>PSHE/ RSE</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nSpc>
                          <a:spcPct val="100000"/>
                        </a:lnSpc>
                        <a:spcAft>
                          <a:spcPts val="0"/>
                        </a:spcAft>
                      </a:pPr>
                      <a:r>
                        <a:rPr lang="en-US" sz="900" dirty="0">
                          <a:effectLst/>
                          <a:latin typeface="+mn-lt"/>
                          <a:ea typeface="Calibri" panose="020F0502020204030204" pitchFamily="34" charset="0"/>
                          <a:cs typeface="Calibri" panose="020F0502020204030204" pitchFamily="34" charset="0"/>
                        </a:rPr>
                        <a:t>Internet safety</a:t>
                      </a:r>
                    </a:p>
                    <a:p>
                      <a:pPr>
                        <a:lnSpc>
                          <a:spcPct val="100000"/>
                        </a:lnSpc>
                        <a:spcAft>
                          <a:spcPts val="0"/>
                        </a:spcAft>
                      </a:pPr>
                      <a:r>
                        <a:rPr lang="en-US" sz="900" dirty="0">
                          <a:effectLst/>
                          <a:latin typeface="+mn-lt"/>
                          <a:ea typeface="Calibri" panose="020F0502020204030204" pitchFamily="34" charset="0"/>
                          <a:cs typeface="Calibri" panose="020F0502020204030204" pitchFamily="34" charset="0"/>
                        </a:rPr>
                        <a:t>Cyber bullying</a:t>
                      </a: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a:lnSpc>
                          <a:spcPct val="100000"/>
                        </a:lnSpc>
                        <a:spcBef>
                          <a:spcPts val="0"/>
                        </a:spcBef>
                        <a:spcAft>
                          <a:spcPts val="0"/>
                        </a:spcAft>
                      </a:pPr>
                      <a:r>
                        <a:rPr lang="en-GB" sz="1000" kern="1200" dirty="0">
                          <a:solidFill>
                            <a:schemeClr val="tx1"/>
                          </a:solidFill>
                          <a:effectLst/>
                          <a:latin typeface="+mn-lt"/>
                          <a:ea typeface="+mn-ea"/>
                          <a:cs typeface="+mn-cs"/>
                        </a:rPr>
                        <a:t>Module 2- Unit 3- Keeping safe</a:t>
                      </a:r>
                      <a:endParaRPr lang="en-GB" sz="10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6">
                        <a:lumMod val="20000"/>
                        <a:lumOff val="80000"/>
                      </a:schemeClr>
                    </a:solidFill>
                  </a:tcPr>
                </a:tc>
                <a:tc>
                  <a:txBody>
                    <a:bodyPr/>
                    <a:lstStyle/>
                    <a:p>
                      <a:r>
                        <a:rPr lang="en-GB" sz="1000" kern="1200" dirty="0">
                          <a:solidFill>
                            <a:schemeClr val="tx1"/>
                          </a:solidFill>
                          <a:effectLst/>
                          <a:latin typeface="+mn-lt"/>
                          <a:ea typeface="+mn-ea"/>
                          <a:cs typeface="+mn-cs"/>
                        </a:rPr>
                        <a:t>Module 2- Unit 3- Keeping safe</a:t>
                      </a:r>
                    </a:p>
                    <a:p>
                      <a:r>
                        <a:rPr lang="en-GB" sz="1000" kern="1200" dirty="0">
                          <a:solidFill>
                            <a:schemeClr val="tx1"/>
                          </a:solidFill>
                          <a:effectLst/>
                          <a:latin typeface="+mn-lt"/>
                          <a:ea typeface="+mn-ea"/>
                          <a:cs typeface="+mn-cs"/>
                        </a:rPr>
                        <a:t>Puberty lessons for current year 4 and life cycles lessons </a:t>
                      </a:r>
                      <a:endParaRPr lang="en-GB" sz="1000" dirty="0">
                        <a:effectLst/>
                        <a:latin typeface="+mn-lt"/>
                        <a:ea typeface="Calibri" panose="020F0502020204030204" pitchFamily="34" charset="0"/>
                        <a:cs typeface="Times New Roman" panose="02020603050405020304" pitchFamily="18" charset="0"/>
                      </a:endParaRPr>
                    </a:p>
                  </a:txBody>
                  <a:tcPr marL="68580" marR="68580" marT="0" marB="0">
                    <a:solidFill>
                      <a:srgbClr val="F6C5FF"/>
                    </a:solidFill>
                  </a:tcPr>
                </a:tc>
                <a:tc>
                  <a:txBody>
                    <a:bodyPr/>
                    <a:lstStyle/>
                    <a:p>
                      <a:pPr>
                        <a:lnSpc>
                          <a:spcPct val="100000"/>
                        </a:lnSpc>
                        <a:spcBef>
                          <a:spcPts val="0"/>
                        </a:spcBef>
                        <a:spcAft>
                          <a:spcPts val="0"/>
                        </a:spcAft>
                      </a:pPr>
                      <a:r>
                        <a:rPr lang="en-GB" sz="1000" kern="1200" dirty="0">
                          <a:solidFill>
                            <a:schemeClr val="tx1"/>
                          </a:solidFill>
                          <a:effectLst/>
                          <a:latin typeface="+mn-lt"/>
                          <a:ea typeface="+mn-ea"/>
                          <a:cs typeface="+mn-cs"/>
                        </a:rPr>
                        <a:t>Module 2- Unit 3- Keeping safe</a:t>
                      </a:r>
                      <a:endParaRPr lang="en-GB" sz="10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4">
                        <a:lumMod val="20000"/>
                        <a:lumOff val="80000"/>
                      </a:schemeClr>
                    </a:solidFill>
                  </a:tcPr>
                </a:tc>
                <a:extLst>
                  <a:ext uri="{0D108BD9-81ED-4DB2-BD59-A6C34878D82A}">
                    <a16:rowId xmlns:a16="http://schemas.microsoft.com/office/drawing/2014/main" val="1922308226"/>
                  </a:ext>
                </a:extLst>
              </a:tr>
              <a:tr h="456103">
                <a:tc>
                  <a:txBody>
                    <a:bodyPr/>
                    <a:lstStyle/>
                    <a:p>
                      <a:pPr>
                        <a:lnSpc>
                          <a:spcPct val="100000"/>
                        </a:lnSpc>
                        <a:spcAft>
                          <a:spcPts val="0"/>
                        </a:spcAft>
                      </a:pPr>
                      <a:r>
                        <a:rPr lang="en-US" sz="900" b="1" u="none" dirty="0" err="1">
                          <a:effectLst/>
                          <a:latin typeface="+mn-lt"/>
                          <a:ea typeface="Calibri" panose="020F0502020204030204" pitchFamily="34" charset="0"/>
                          <a:cs typeface="Calibri" panose="020F0502020204030204" pitchFamily="34" charset="0"/>
                        </a:rPr>
                        <a:t>Maths</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gn="ctr">
                        <a:lnSpc>
                          <a:spcPct val="100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gn="ctr">
                        <a:lnSpc>
                          <a:spcPct val="100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6">
                        <a:lumMod val="20000"/>
                        <a:lumOff val="80000"/>
                      </a:schemeClr>
                    </a:solidFill>
                  </a:tcPr>
                </a:tc>
                <a:tc>
                  <a:txBody>
                    <a:bodyPr/>
                    <a:lstStyle/>
                    <a:p>
                      <a:pPr algn="ctr">
                        <a:lnSpc>
                          <a:spcPct val="100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rgbClr val="F6C5FF"/>
                    </a:solidFill>
                  </a:tcPr>
                </a:tc>
                <a:tc>
                  <a:txBody>
                    <a:bodyPr/>
                    <a:lstStyle/>
                    <a:p>
                      <a:pPr algn="ctr">
                        <a:lnSpc>
                          <a:spcPct val="100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4">
                        <a:lumMod val="20000"/>
                        <a:lumOff val="80000"/>
                      </a:schemeClr>
                    </a:solidFill>
                  </a:tcPr>
                </a:tc>
                <a:extLst>
                  <a:ext uri="{0D108BD9-81ED-4DB2-BD59-A6C34878D82A}">
                    <a16:rowId xmlns:a16="http://schemas.microsoft.com/office/drawing/2014/main" val="688137644"/>
                  </a:ext>
                </a:extLst>
              </a:tr>
              <a:tr h="686897">
                <a:tc>
                  <a:txBody>
                    <a:bodyPr/>
                    <a:lstStyle/>
                    <a:p>
                      <a:pPr>
                        <a:lnSpc>
                          <a:spcPct val="100000"/>
                        </a:lnSpc>
                        <a:spcAft>
                          <a:spcPts val="0"/>
                        </a:spcAft>
                      </a:pPr>
                      <a:r>
                        <a:rPr lang="en-US" sz="900" b="1" u="none">
                          <a:effectLst/>
                          <a:latin typeface="+mn-lt"/>
                          <a:ea typeface="Calibri" panose="020F0502020204030204" pitchFamily="34" charset="0"/>
                          <a:cs typeface="Calibri" panose="020F0502020204030204" pitchFamily="34" charset="0"/>
                        </a:rPr>
                        <a:t>Science</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nSpc>
                          <a:spcPct val="100000"/>
                        </a:lnSpc>
                        <a:spcAft>
                          <a:spcPts val="0"/>
                        </a:spcAft>
                      </a:pPr>
                      <a:r>
                        <a:rPr lang="en-US" sz="900" b="0" u="none" dirty="0">
                          <a:effectLst/>
                          <a:latin typeface="+mn-lt"/>
                          <a:ea typeface="Calibri" panose="020F0502020204030204" pitchFamily="34" charset="0"/>
                          <a:cs typeface="Calibri" panose="020F0502020204030204" pitchFamily="34" charset="0"/>
                        </a:rPr>
                        <a:t>How things move </a:t>
                      </a:r>
                    </a:p>
                    <a:p>
                      <a:pPr marL="171450" indent="-171450">
                        <a:lnSpc>
                          <a:spcPct val="100000"/>
                        </a:lnSpc>
                        <a:spcAft>
                          <a:spcPts val="0"/>
                        </a:spcAft>
                        <a:buFontTx/>
                        <a:buChar char="-"/>
                      </a:pPr>
                      <a:r>
                        <a:rPr lang="en-US" sz="900" b="0" u="none" dirty="0">
                          <a:effectLst/>
                          <a:latin typeface="+mn-lt"/>
                          <a:ea typeface="Calibri" panose="020F0502020204030204" pitchFamily="34" charset="0"/>
                          <a:cs typeface="Calibri" panose="020F0502020204030204" pitchFamily="34" charset="0"/>
                        </a:rPr>
                        <a:t>Forces </a:t>
                      </a:r>
                    </a:p>
                    <a:p>
                      <a:pPr marL="171450" indent="-171450">
                        <a:lnSpc>
                          <a:spcPct val="100000"/>
                        </a:lnSpc>
                        <a:spcAft>
                          <a:spcPts val="0"/>
                        </a:spcAft>
                        <a:buFontTx/>
                        <a:buChar char="-"/>
                      </a:pPr>
                      <a:r>
                        <a:rPr lang="en-US" sz="900" b="0" u="none" dirty="0">
                          <a:effectLst/>
                          <a:latin typeface="+mn-lt"/>
                          <a:ea typeface="Calibri" panose="020F0502020204030204" pitchFamily="34" charset="0"/>
                          <a:cs typeface="Calibri" panose="020F0502020204030204" pitchFamily="34" charset="0"/>
                        </a:rPr>
                        <a:t>Old and new transport </a:t>
                      </a:r>
                    </a:p>
                  </a:txBody>
                  <a:tcPr marL="68580" marR="68580" marT="0" marB="0">
                    <a:solidFill>
                      <a:schemeClr val="accent5">
                        <a:lumMod val="20000"/>
                        <a:lumOff val="80000"/>
                      </a:schemeClr>
                    </a:solidFill>
                  </a:tcPr>
                </a:tc>
                <a:tc>
                  <a:txBody>
                    <a:bodyPr/>
                    <a:lstStyle/>
                    <a:p>
                      <a:pPr>
                        <a:lnSpc>
                          <a:spcPct val="100000"/>
                        </a:lnSpc>
                        <a:spcAft>
                          <a:spcPts val="0"/>
                        </a:spcAft>
                      </a:pPr>
                      <a:r>
                        <a:rPr lang="en-GB" sz="900" dirty="0">
                          <a:effectLst/>
                          <a:latin typeface="+mn-lt"/>
                          <a:ea typeface="Calibri" panose="020F0502020204030204" pitchFamily="34" charset="0"/>
                          <a:cs typeface="Times New Roman" panose="02020603050405020304" pitchFamily="18" charset="0"/>
                        </a:rPr>
                        <a:t>Uses of everyday materials</a:t>
                      </a:r>
                    </a:p>
                  </a:txBody>
                  <a:tcPr marL="68580" marR="68580" marT="0" marB="0">
                    <a:solidFill>
                      <a:schemeClr val="accent6">
                        <a:lumMod val="20000"/>
                        <a:lumOff val="80000"/>
                      </a:schemeClr>
                    </a:solidFill>
                  </a:tcPr>
                </a:tc>
                <a:tc>
                  <a:txBody>
                    <a:bodyPr/>
                    <a:lstStyle/>
                    <a:p>
                      <a:pPr>
                        <a:lnSpc>
                          <a:spcPct val="100000"/>
                        </a:lnSpc>
                        <a:spcAft>
                          <a:spcPts val="0"/>
                        </a:spcAft>
                      </a:pPr>
                      <a:r>
                        <a:rPr lang="en-GB" sz="900" dirty="0">
                          <a:effectLst/>
                          <a:latin typeface="+mn-lt"/>
                          <a:ea typeface="Calibri" panose="020F0502020204030204" pitchFamily="34" charset="0"/>
                          <a:cs typeface="Times New Roman" panose="02020603050405020304" pitchFamily="18" charset="0"/>
                        </a:rPr>
                        <a:t>States of matter</a:t>
                      </a:r>
                    </a:p>
                  </a:txBody>
                  <a:tcPr marL="68580" marR="68580" marT="0" marB="0">
                    <a:solidFill>
                      <a:srgbClr val="F6C5FF"/>
                    </a:solidFill>
                  </a:tcPr>
                </a:tc>
                <a:tc>
                  <a:txBody>
                    <a:bodyPr/>
                    <a:lstStyle/>
                    <a:p>
                      <a:pPr>
                        <a:lnSpc>
                          <a:spcPct val="100000"/>
                        </a:lnSpc>
                        <a:spcAft>
                          <a:spcPts val="0"/>
                        </a:spcAft>
                      </a:pPr>
                      <a:r>
                        <a:rPr lang="en-GB" sz="900" dirty="0">
                          <a:effectLst/>
                          <a:latin typeface="+mn-lt"/>
                          <a:ea typeface="Calibri" panose="020F0502020204030204" pitchFamily="34" charset="0"/>
                          <a:cs typeface="Times New Roman" panose="02020603050405020304" pitchFamily="18" charset="0"/>
                        </a:rPr>
                        <a:t>Materials and state of matter</a:t>
                      </a:r>
                    </a:p>
                  </a:txBody>
                  <a:tcPr marL="68580" marR="68580" marT="0" marB="0">
                    <a:solidFill>
                      <a:schemeClr val="accent4">
                        <a:lumMod val="20000"/>
                        <a:lumOff val="80000"/>
                      </a:schemeClr>
                    </a:solidFill>
                  </a:tcPr>
                </a:tc>
                <a:extLst>
                  <a:ext uri="{0D108BD9-81ED-4DB2-BD59-A6C34878D82A}">
                    <a16:rowId xmlns:a16="http://schemas.microsoft.com/office/drawing/2014/main" val="790587680"/>
                  </a:ext>
                </a:extLst>
              </a:tr>
              <a:tr h="280265">
                <a:tc>
                  <a:txBody>
                    <a:bodyPr/>
                    <a:lstStyle/>
                    <a:p>
                      <a:pPr>
                        <a:lnSpc>
                          <a:spcPct val="100000"/>
                        </a:lnSpc>
                        <a:spcAft>
                          <a:spcPts val="0"/>
                        </a:spcAft>
                      </a:pPr>
                      <a:r>
                        <a:rPr lang="en-US" sz="900" b="1" u="none" dirty="0">
                          <a:effectLst/>
                          <a:latin typeface="+mn-lt"/>
                          <a:ea typeface="Calibri" panose="020F0502020204030204" pitchFamily="34" charset="0"/>
                          <a:cs typeface="Calibri" panose="020F0502020204030204" pitchFamily="34" charset="0"/>
                        </a:rPr>
                        <a:t>History</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rowSpan="2">
                  <a:txBody>
                    <a:bodyPr/>
                    <a:lstStyle/>
                    <a:p>
                      <a:pPr algn="l">
                        <a:lnSpc>
                          <a:spcPct val="107000"/>
                        </a:lnSpc>
                        <a:spcAft>
                          <a:spcPts val="800"/>
                        </a:spcAft>
                      </a:pPr>
                      <a:r>
                        <a:rPr lang="en-GB" sz="1000" b="0" dirty="0">
                          <a:effectLst/>
                          <a:latin typeface="+mn-lt"/>
                          <a:ea typeface="Times New Roman" panose="02020603050405020304" pitchFamily="18" charset="0"/>
                          <a:cs typeface="Times New Roman" panose="02020603050405020304" pitchFamily="18" charset="0"/>
                        </a:rPr>
                        <a:t>How do we get around (Transport) </a:t>
                      </a:r>
                      <a:endParaRPr lang="en-GB" sz="1000" b="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1000" b="0" dirty="0">
                          <a:effectLst/>
                          <a:latin typeface="+mn-lt"/>
                          <a:ea typeface="Times New Roman" panose="02020603050405020304" pitchFamily="18" charset="0"/>
                          <a:cs typeface="Times New Roman" panose="02020603050405020304" pitchFamily="18" charset="0"/>
                        </a:rPr>
                        <a:t> The natural world  </a:t>
                      </a:r>
                      <a:endParaRPr lang="en-GB" sz="1000" b="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1000" b="0" dirty="0">
                          <a:effectLst/>
                          <a:latin typeface="+mn-lt"/>
                          <a:ea typeface="Times New Roman" panose="02020603050405020304" pitchFamily="18" charset="0"/>
                          <a:cs typeface="Times New Roman" panose="02020603050405020304" pitchFamily="18" charset="0"/>
                        </a:rPr>
                        <a:t>Past and Present/ People and communities      </a:t>
                      </a:r>
                      <a:r>
                        <a:rPr lang="en-GB" sz="1000" b="0" dirty="0">
                          <a:effectLst/>
                          <a:latin typeface="+mn-lt"/>
                          <a:ea typeface="Calibri" panose="020F0502020204030204" pitchFamily="34" charset="0"/>
                          <a:cs typeface="Calibri" panose="020F0502020204030204" pitchFamily="34" charset="0"/>
                        </a:rPr>
                        <a:t>Celebrations and Festivals</a:t>
                      </a:r>
                      <a:endParaRPr lang="en-GB" sz="1000" b="0" dirty="0">
                        <a:effectLst/>
                        <a:latin typeface="+mn-lt"/>
                        <a:ea typeface="Calibri" panose="020F0502020204030204" pitchFamily="34" charset="0"/>
                        <a:cs typeface="Times New Roman" panose="02020603050405020304" pitchFamily="18" charset="0"/>
                      </a:endParaRPr>
                    </a:p>
                  </a:txBody>
                  <a:tcPr marL="114300" marR="114300" marT="0" marB="0">
                    <a:solidFill>
                      <a:schemeClr val="accent5">
                        <a:lumMod val="20000"/>
                        <a:lumOff val="80000"/>
                      </a:schemeClr>
                    </a:solidFill>
                  </a:tcPr>
                </a:tc>
                <a:tc>
                  <a:txBody>
                    <a:bodyPr/>
                    <a:lstStyle/>
                    <a:p>
                      <a:pPr algn="l">
                        <a:lnSpc>
                          <a:spcPct val="107000"/>
                        </a:lnSpc>
                        <a:spcAft>
                          <a:spcPts val="800"/>
                        </a:spcAft>
                      </a:pPr>
                      <a:r>
                        <a:rPr lang="en-GB" sz="1000" dirty="0">
                          <a:solidFill>
                            <a:srgbClr val="002060"/>
                          </a:solidFill>
                          <a:effectLst/>
                          <a:latin typeface="+mn-lt"/>
                          <a:ea typeface="Calibri" panose="020F0502020204030204" pitchFamily="34" charset="0"/>
                          <a:cs typeface="Calibri" panose="020F0502020204030204" pitchFamily="34" charset="0"/>
                        </a:rPr>
                        <a:t>Was the Great Fire of London really that Great?                                     </a:t>
                      </a:r>
                      <a:r>
                        <a:rPr lang="en-GB" sz="1000" dirty="0">
                          <a:effectLst/>
                          <a:latin typeface="+mn-lt"/>
                          <a:ea typeface="Calibri" panose="020F0502020204030204" pitchFamily="34" charset="0"/>
                          <a:cs typeface="Arial" panose="020B0604020202020204" pitchFamily="34" charset="0"/>
                        </a:rPr>
                        <a:t>events beyond living memory that are significant nationally or globally</a:t>
                      </a:r>
                      <a:endParaRPr lang="en-GB" sz="1000" dirty="0">
                        <a:effectLst/>
                        <a:latin typeface="+mn-lt"/>
                        <a:ea typeface="Calibri" panose="020F0502020204030204" pitchFamily="34" charset="0"/>
                        <a:cs typeface="Times New Roman" panose="02020603050405020304" pitchFamily="18" charset="0"/>
                      </a:endParaRPr>
                    </a:p>
                  </a:txBody>
                  <a:tcPr marL="114300" marR="114300" marT="0" marB="0">
                    <a:solidFill>
                      <a:schemeClr val="accent6">
                        <a:lumMod val="20000"/>
                        <a:lumOff val="80000"/>
                      </a:schemeClr>
                    </a:solidFill>
                  </a:tcPr>
                </a:tc>
                <a:tc>
                  <a:txBody>
                    <a:bodyPr/>
                    <a:lstStyle/>
                    <a:p>
                      <a:pPr algn="l">
                        <a:lnSpc>
                          <a:spcPct val="107000"/>
                        </a:lnSpc>
                        <a:spcAft>
                          <a:spcPts val="800"/>
                        </a:spcAft>
                      </a:pPr>
                      <a:r>
                        <a:rPr lang="en-GB" sz="1000" b="1" dirty="0">
                          <a:solidFill>
                            <a:schemeClr val="tx1"/>
                          </a:solidFill>
                          <a:effectLst/>
                          <a:latin typeface="+mn-lt"/>
                          <a:ea typeface="Calibri" panose="020F0502020204030204" pitchFamily="34" charset="0"/>
                          <a:cs typeface="Calibri" panose="020F0502020204030204" pitchFamily="34" charset="0"/>
                        </a:rPr>
                        <a:t>How have the Ancient Greeks influenced us today?  </a:t>
                      </a:r>
                      <a:r>
                        <a:rPr lang="en-GB" sz="1000" dirty="0">
                          <a:effectLst/>
                          <a:latin typeface="+mn-lt"/>
                          <a:ea typeface="Calibri" panose="020F0502020204030204" pitchFamily="34" charset="0"/>
                          <a:cs typeface="Arial" panose="020B0604020202020204" pitchFamily="34" charset="0"/>
                        </a:rPr>
                        <a:t>Ancient Greece – a study of Greek life and achievements and their influence on the western world</a:t>
                      </a:r>
                      <a:endParaRPr lang="en-GB" sz="1000" dirty="0">
                        <a:effectLst/>
                        <a:latin typeface="+mn-lt"/>
                        <a:ea typeface="Calibri" panose="020F0502020204030204" pitchFamily="34" charset="0"/>
                        <a:cs typeface="Times New Roman" panose="02020603050405020304" pitchFamily="18" charset="0"/>
                      </a:endParaRPr>
                    </a:p>
                  </a:txBody>
                  <a:tcPr marL="114300" marR="114300" marT="0" marB="0">
                    <a:solidFill>
                      <a:srgbClr val="F6C5FF"/>
                    </a:solidFill>
                  </a:tcPr>
                </a:tc>
                <a:tc rowSpan="2">
                  <a:txBody>
                    <a:bodyPr/>
                    <a:lstStyle/>
                    <a:p>
                      <a:pPr algn="l">
                        <a:lnSpc>
                          <a:spcPct val="107000"/>
                        </a:lnSpc>
                        <a:spcAft>
                          <a:spcPts val="800"/>
                        </a:spcAft>
                      </a:pPr>
                      <a:r>
                        <a:rPr lang="en-GB" sz="1000" b="1" dirty="0">
                          <a:solidFill>
                            <a:schemeClr val="tx1"/>
                          </a:solidFill>
                          <a:effectLst/>
                          <a:latin typeface="+mn-lt"/>
                          <a:cs typeface="Calibri" panose="020F0502020204030204" pitchFamily="34" charset="0"/>
                        </a:rPr>
                        <a:t>Is</a:t>
                      </a:r>
                      <a:r>
                        <a:rPr lang="en-GB" sz="1000" b="1" dirty="0">
                          <a:solidFill>
                            <a:schemeClr val="tx1"/>
                          </a:solidFill>
                          <a:effectLst/>
                          <a:latin typeface="+mn-lt"/>
                        </a:rPr>
                        <a:t> </a:t>
                      </a:r>
                      <a:r>
                        <a:rPr lang="en-GB" sz="1000" b="1" dirty="0">
                          <a:solidFill>
                            <a:schemeClr val="tx1"/>
                          </a:solidFill>
                          <a:effectLst/>
                          <a:latin typeface="+mn-lt"/>
                          <a:cs typeface="Calibri" panose="020F0502020204030204" pitchFamily="34" charset="0"/>
                        </a:rPr>
                        <a:t>South America</a:t>
                      </a:r>
                      <a:r>
                        <a:rPr lang="en-GB" sz="1000" b="1" dirty="0">
                          <a:solidFill>
                            <a:schemeClr val="tx1"/>
                          </a:solidFill>
                          <a:effectLst/>
                          <a:latin typeface="+mn-lt"/>
                        </a:rPr>
                        <a:t> </a:t>
                      </a:r>
                      <a:r>
                        <a:rPr lang="en-GB" sz="1000" b="1" dirty="0">
                          <a:solidFill>
                            <a:schemeClr val="tx1"/>
                          </a:solidFill>
                          <a:effectLst/>
                          <a:latin typeface="+mn-lt"/>
                          <a:cs typeface="Calibri" panose="020F0502020204030204" pitchFamily="34" charset="0"/>
                        </a:rPr>
                        <a:t>just one big rainforest?</a:t>
                      </a:r>
                      <a:endParaRPr lang="en-GB" sz="1000" b="1" dirty="0">
                        <a:solidFill>
                          <a:schemeClr val="tx1"/>
                        </a:solidFill>
                        <a:effectLst/>
                        <a:latin typeface="+mn-lt"/>
                        <a:cs typeface="Times New Roman" panose="02020603050405020304" pitchFamily="18" charset="0"/>
                      </a:endParaRPr>
                    </a:p>
                    <a:p>
                      <a:pPr marL="0" lvl="0" indent="0" algn="l">
                        <a:lnSpc>
                          <a:spcPct val="107000"/>
                        </a:lnSpc>
                        <a:spcAft>
                          <a:spcPts val="800"/>
                        </a:spcAft>
                        <a:buSzPts val="1000"/>
                        <a:buFont typeface="Symbol" panose="05050102010706020507" pitchFamily="18" charset="2"/>
                        <a:buNone/>
                        <a:tabLst>
                          <a:tab pos="457200" algn="l"/>
                        </a:tabLst>
                      </a:pPr>
                      <a:r>
                        <a:rPr lang="en-GB" sz="1000" b="0" dirty="0">
                          <a:solidFill>
                            <a:schemeClr val="tx1"/>
                          </a:solidFill>
                          <a:effectLst/>
                          <a:latin typeface="+mn-lt"/>
                          <a:cs typeface="Arial" panose="020B0604020202020204" pitchFamily="34" charset="0"/>
                        </a:rPr>
                        <a:t>locate the world’s countries, using maps to focus on South America concentrating on South America’s environmental regions, key physical and human characteristics, countries, and major cities </a:t>
                      </a:r>
                      <a:endParaRPr lang="en-GB" sz="1000" b="0" dirty="0">
                        <a:solidFill>
                          <a:schemeClr val="tx1"/>
                        </a:solidFill>
                        <a:effectLst/>
                        <a:latin typeface="+mn-lt"/>
                        <a:cs typeface="Times New Roman" panose="02020603050405020304" pitchFamily="18" charset="0"/>
                      </a:endParaRPr>
                    </a:p>
                    <a:p>
                      <a:pPr>
                        <a:lnSpc>
                          <a:spcPct val="100000"/>
                        </a:lnSpc>
                        <a:spcAft>
                          <a:spcPts val="0"/>
                        </a:spcAft>
                      </a:pPr>
                      <a:endParaRPr lang="en-GB" sz="900" b="0" u="none" dirty="0">
                        <a:effectLst/>
                        <a:latin typeface="+mn-lt"/>
                        <a:cs typeface="Times New Roman" panose="02020603050405020304" pitchFamily="18" charset="0"/>
                      </a:endParaRPr>
                    </a:p>
                  </a:txBody>
                  <a:tcPr marL="114300" marR="114300" marT="0" marB="0">
                    <a:solidFill>
                      <a:schemeClr val="accent4">
                        <a:lumMod val="20000"/>
                        <a:lumOff val="80000"/>
                      </a:schemeClr>
                    </a:solidFill>
                  </a:tcPr>
                </a:tc>
                <a:extLst>
                  <a:ext uri="{0D108BD9-81ED-4DB2-BD59-A6C34878D82A}">
                    <a16:rowId xmlns:a16="http://schemas.microsoft.com/office/drawing/2014/main" val="4006263489"/>
                  </a:ext>
                </a:extLst>
              </a:tr>
              <a:tr h="1163782">
                <a:tc>
                  <a:txBody>
                    <a:bodyPr/>
                    <a:lstStyle/>
                    <a:p>
                      <a:pPr>
                        <a:lnSpc>
                          <a:spcPct val="100000"/>
                        </a:lnSpc>
                        <a:spcAft>
                          <a:spcPts val="0"/>
                        </a:spcAft>
                      </a:pPr>
                      <a:r>
                        <a:rPr lang="en-US" sz="900" b="1" u="none">
                          <a:effectLst/>
                          <a:latin typeface="+mn-lt"/>
                          <a:ea typeface="Calibri" panose="020F0502020204030204" pitchFamily="34" charset="0"/>
                          <a:cs typeface="Calibri" panose="020F0502020204030204" pitchFamily="34" charset="0"/>
                        </a:rPr>
                        <a:t>Geography</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vMerge="1">
                  <a:txBody>
                    <a:bodyPr/>
                    <a:lstStyle/>
                    <a:p>
                      <a:pPr algn="l">
                        <a:lnSpc>
                          <a:spcPct val="107000"/>
                        </a:lnSpc>
                        <a:spcAft>
                          <a:spcPts val="800"/>
                        </a:spcAft>
                      </a:pPr>
                      <a:endParaRPr lang="en-GB" sz="1000" dirty="0">
                        <a:effectLst/>
                        <a:latin typeface="+mn-lt"/>
                        <a:ea typeface="Calibri" panose="020F0502020204030204" pitchFamily="34" charset="0"/>
                        <a:cs typeface="Times New Roman" panose="02020603050405020304" pitchFamily="18" charset="0"/>
                      </a:endParaRPr>
                    </a:p>
                  </a:txBody>
                  <a:tcPr marL="114300" marR="114300" marT="0" marB="0">
                    <a:solidFill>
                      <a:schemeClr val="accent5">
                        <a:lumMod val="20000"/>
                        <a:lumOff val="80000"/>
                      </a:schemeClr>
                    </a:solidFill>
                  </a:tcPr>
                </a:tc>
                <a:tc>
                  <a:txBody>
                    <a:bodyPr/>
                    <a:lstStyle/>
                    <a:p>
                      <a:pPr algn="l">
                        <a:lnSpc>
                          <a:spcPct val="107000"/>
                        </a:lnSpc>
                        <a:spcAft>
                          <a:spcPts val="800"/>
                        </a:spcAft>
                      </a:pPr>
                      <a:r>
                        <a:rPr lang="en-GB" sz="1000" b="1" dirty="0">
                          <a:solidFill>
                            <a:schemeClr val="tx1"/>
                          </a:solidFill>
                          <a:effectLst/>
                          <a:latin typeface="+mn-lt"/>
                          <a:ea typeface="Calibri" panose="020F0502020204030204" pitchFamily="34" charset="0"/>
                          <a:cs typeface="Calibri" panose="020F0502020204030204" pitchFamily="34" charset="0"/>
                        </a:rPr>
                        <a:t>What are the four countries, capital cities and surrounding seas of the UK? </a:t>
                      </a:r>
                      <a:r>
                        <a:rPr lang="en-GB" sz="1000" dirty="0">
                          <a:effectLst/>
                          <a:latin typeface="+mn-lt"/>
                          <a:ea typeface="Times New Roman" panose="02020603050405020304" pitchFamily="18" charset="0"/>
                          <a:cs typeface="Arial" panose="020B0604020202020204" pitchFamily="34" charset="0"/>
                        </a:rPr>
                        <a:t>name, locate and identify characteristics of the four countries and capital cities of the UK and its surrounding seas </a:t>
                      </a:r>
                      <a:endParaRPr lang="en-GB" sz="1000" dirty="0">
                        <a:effectLst/>
                        <a:latin typeface="+mn-lt"/>
                        <a:ea typeface="Times New Roman" panose="02020603050405020304" pitchFamily="18" charset="0"/>
                      </a:endParaRPr>
                    </a:p>
                  </a:txBody>
                  <a:tcPr marL="114300" marR="114300" marT="0" marB="0">
                    <a:solidFill>
                      <a:schemeClr val="accent6">
                        <a:lumMod val="20000"/>
                        <a:lumOff val="80000"/>
                      </a:schemeClr>
                    </a:solidFill>
                  </a:tcPr>
                </a:tc>
                <a:tc>
                  <a:txBody>
                    <a:bodyPr/>
                    <a:lstStyle/>
                    <a:p>
                      <a:pPr algn="l">
                        <a:lnSpc>
                          <a:spcPct val="107000"/>
                        </a:lnSpc>
                        <a:spcAft>
                          <a:spcPts val="800"/>
                        </a:spcAft>
                      </a:pPr>
                      <a:r>
                        <a:rPr lang="en-GB" sz="900" b="1" dirty="0">
                          <a:solidFill>
                            <a:schemeClr val="tx1"/>
                          </a:solidFill>
                          <a:effectLst/>
                          <a:latin typeface="+mn-lt"/>
                          <a:ea typeface="Calibri" panose="020F0502020204030204" pitchFamily="34" charset="0"/>
                          <a:cs typeface="Calibri" panose="020F0502020204030204" pitchFamily="34" charset="0"/>
                        </a:rPr>
                        <a:t>What are the similarities and differences between the different areas of Europe?  </a:t>
                      </a:r>
                      <a:endParaRPr lang="en-GB" sz="900" b="1" dirty="0">
                        <a:solidFill>
                          <a:schemeClr val="tx1"/>
                        </a:solidFill>
                        <a:effectLst/>
                        <a:latin typeface="+mn-lt"/>
                        <a:ea typeface="Calibri" panose="020F0502020204030204" pitchFamily="34" charset="0"/>
                        <a:cs typeface="Times New Roman" panose="02020603050405020304" pitchFamily="18" charset="0"/>
                      </a:endParaRPr>
                    </a:p>
                    <a:p>
                      <a:pPr marL="0" lvl="0" indent="0" algn="l">
                        <a:buSzPts val="1000"/>
                        <a:buFont typeface="Symbol" panose="05050102010706020507" pitchFamily="18" charset="2"/>
                        <a:buNone/>
                        <a:tabLst>
                          <a:tab pos="457200" algn="l"/>
                        </a:tabLst>
                      </a:pPr>
                      <a:r>
                        <a:rPr lang="en-GB" sz="900" dirty="0">
                          <a:solidFill>
                            <a:srgbClr val="FF0000"/>
                          </a:solidFill>
                          <a:effectLst/>
                          <a:latin typeface="+mn-lt"/>
                          <a:ea typeface="Times New Roman" panose="02020603050405020304" pitchFamily="18" charset="0"/>
                          <a:cs typeface="Calibri" panose="020F0502020204030204" pitchFamily="34" charset="0"/>
                        </a:rPr>
                        <a:t> </a:t>
                      </a:r>
                      <a:r>
                        <a:rPr lang="en-GB" sz="900" dirty="0">
                          <a:effectLst/>
                          <a:latin typeface="+mn-lt"/>
                          <a:ea typeface="Times New Roman" panose="02020603050405020304" pitchFamily="18" charset="0"/>
                          <a:cs typeface="Arial" panose="020B0604020202020204" pitchFamily="34" charset="0"/>
                        </a:rPr>
                        <a:t>locate the world’s countries, using maps to focus on Europe (including the location of Russia) concentrating on Europe’s environmental regions, key physical and human characteristics, countries, and major cities </a:t>
                      </a:r>
                      <a:endParaRPr lang="en-GB" sz="900" dirty="0">
                        <a:effectLst/>
                        <a:latin typeface="+mn-lt"/>
                        <a:ea typeface="Times New Roman" panose="02020603050405020304" pitchFamily="18" charset="0"/>
                      </a:endParaRPr>
                    </a:p>
                    <a:p>
                      <a:pPr>
                        <a:lnSpc>
                          <a:spcPct val="100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rgbClr val="F6C5FF"/>
                    </a:solidFill>
                  </a:tcPr>
                </a:tc>
                <a:tc vMerge="1">
                  <a:txBody>
                    <a:bodyPr/>
                    <a:lstStyle/>
                    <a:p>
                      <a:pPr algn="l">
                        <a:lnSpc>
                          <a:spcPct val="107000"/>
                        </a:lnSpc>
                        <a:spcAft>
                          <a:spcPts val="800"/>
                        </a:spcAft>
                      </a:pPr>
                      <a:r>
                        <a:rPr lang="en-GB" sz="1000" b="1" dirty="0">
                          <a:solidFill>
                            <a:schemeClr val="tx1"/>
                          </a:solidFill>
                          <a:effectLst/>
                          <a:latin typeface="+mn-lt"/>
                          <a:ea typeface="Calibri" panose="020F0502020204030204" pitchFamily="34" charset="0"/>
                          <a:cs typeface="Calibri" panose="020F0502020204030204" pitchFamily="34" charset="0"/>
                        </a:rPr>
                        <a:t>Is</a:t>
                      </a:r>
                      <a:r>
                        <a:rPr lang="en-GB" sz="1000" b="1" dirty="0">
                          <a:solidFill>
                            <a:schemeClr val="tx1"/>
                          </a:solidFill>
                          <a:effectLst/>
                          <a:latin typeface="+mn-lt"/>
                          <a:ea typeface="Calibri" panose="020F0502020204030204" pitchFamily="34" charset="0"/>
                          <a:cs typeface="Cambria" panose="02040503050406030204" pitchFamily="18" charset="0"/>
                        </a:rPr>
                        <a:t> </a:t>
                      </a:r>
                      <a:r>
                        <a:rPr lang="en-GB" sz="1000" b="1" dirty="0">
                          <a:solidFill>
                            <a:schemeClr val="tx1"/>
                          </a:solidFill>
                          <a:effectLst/>
                          <a:latin typeface="+mn-lt"/>
                          <a:ea typeface="Calibri" panose="020F0502020204030204" pitchFamily="34" charset="0"/>
                          <a:cs typeface="Calibri" panose="020F0502020204030204" pitchFamily="34" charset="0"/>
                        </a:rPr>
                        <a:t>South America</a:t>
                      </a:r>
                      <a:r>
                        <a:rPr lang="en-GB" sz="1000" b="1" dirty="0">
                          <a:solidFill>
                            <a:schemeClr val="tx1"/>
                          </a:solidFill>
                          <a:effectLst/>
                          <a:latin typeface="+mn-lt"/>
                          <a:ea typeface="Calibri" panose="020F0502020204030204" pitchFamily="34" charset="0"/>
                          <a:cs typeface="Cambria" panose="02040503050406030204" pitchFamily="18" charset="0"/>
                        </a:rPr>
                        <a:t> </a:t>
                      </a:r>
                      <a:r>
                        <a:rPr lang="en-GB" sz="1000" b="1" dirty="0">
                          <a:solidFill>
                            <a:schemeClr val="tx1"/>
                          </a:solidFill>
                          <a:effectLst/>
                          <a:latin typeface="+mn-lt"/>
                          <a:ea typeface="Calibri" panose="020F0502020204030204" pitchFamily="34" charset="0"/>
                          <a:cs typeface="Calibri" panose="020F0502020204030204" pitchFamily="34" charset="0"/>
                        </a:rPr>
                        <a:t>just one big rainforest?</a:t>
                      </a:r>
                      <a:endParaRPr lang="en-GB" sz="1000" b="1" dirty="0">
                        <a:solidFill>
                          <a:schemeClr val="tx1"/>
                        </a:solidFill>
                        <a:effectLst/>
                        <a:latin typeface="+mn-lt"/>
                        <a:ea typeface="Calibri" panose="020F0502020204030204" pitchFamily="34" charset="0"/>
                        <a:cs typeface="Times New Roman" panose="02020603050405020304" pitchFamily="18" charset="0"/>
                      </a:endParaRPr>
                    </a:p>
                    <a:p>
                      <a:pPr marL="0" lvl="0" indent="0" algn="l">
                        <a:lnSpc>
                          <a:spcPct val="107000"/>
                        </a:lnSpc>
                        <a:spcAft>
                          <a:spcPts val="800"/>
                        </a:spcAft>
                        <a:buSzPts val="1000"/>
                        <a:buFont typeface="Symbol" panose="05050102010706020507" pitchFamily="18" charset="2"/>
                        <a:buNone/>
                        <a:tabLst>
                          <a:tab pos="457200" algn="l"/>
                        </a:tabLst>
                      </a:pPr>
                      <a:r>
                        <a:rPr lang="en-GB" sz="1000" b="0" dirty="0">
                          <a:solidFill>
                            <a:schemeClr val="tx1"/>
                          </a:solidFill>
                          <a:effectLst/>
                          <a:latin typeface="+mn-lt"/>
                          <a:ea typeface="Times New Roman" panose="02020603050405020304" pitchFamily="18" charset="0"/>
                          <a:cs typeface="Arial" panose="020B0604020202020204" pitchFamily="34" charset="0"/>
                        </a:rPr>
                        <a:t>locate the world’s countries, using maps to focus on South America concentrating on South America’s environmental regions, key physical and human characteristics, countries, and major cities </a:t>
                      </a:r>
                      <a:endParaRPr lang="en-GB" sz="1000" b="0" dirty="0">
                        <a:solidFill>
                          <a:schemeClr val="tx1"/>
                        </a:solidFill>
                        <a:effectLst/>
                        <a:latin typeface="+mn-lt"/>
                        <a:ea typeface="Calibri" panose="020F0502020204030204" pitchFamily="34" charset="0"/>
                        <a:cs typeface="Times New Roman" panose="02020603050405020304" pitchFamily="18" charset="0"/>
                      </a:endParaRPr>
                    </a:p>
                    <a:p>
                      <a:pPr>
                        <a:lnSpc>
                          <a:spcPct val="100000"/>
                        </a:lnSpc>
                        <a:spcAft>
                          <a:spcPts val="0"/>
                        </a:spcAft>
                      </a:pPr>
                      <a:endParaRPr lang="en-GB" sz="900" b="0" u="none" dirty="0">
                        <a:effectLst/>
                        <a:latin typeface="+mn-lt"/>
                        <a:ea typeface="Calibri" panose="020F0502020204030204" pitchFamily="34" charset="0"/>
                        <a:cs typeface="Times New Roman" panose="02020603050405020304" pitchFamily="18" charset="0"/>
                      </a:endParaRPr>
                    </a:p>
                  </a:txBody>
                  <a:tcPr marL="68580" marR="68580" marT="0" marB="0">
                    <a:solidFill>
                      <a:schemeClr val="accent4">
                        <a:lumMod val="20000"/>
                        <a:lumOff val="80000"/>
                      </a:schemeClr>
                    </a:solidFill>
                  </a:tcPr>
                </a:tc>
                <a:extLst>
                  <a:ext uri="{0D108BD9-81ED-4DB2-BD59-A6C34878D82A}">
                    <a16:rowId xmlns:a16="http://schemas.microsoft.com/office/drawing/2014/main" val="4070353573"/>
                  </a:ext>
                </a:extLst>
              </a:tr>
              <a:tr h="457200">
                <a:tc>
                  <a:txBody>
                    <a:bodyPr/>
                    <a:lstStyle/>
                    <a:p>
                      <a:pPr>
                        <a:lnSpc>
                          <a:spcPct val="100000"/>
                        </a:lnSpc>
                        <a:spcAft>
                          <a:spcPts val="0"/>
                        </a:spcAft>
                      </a:pPr>
                      <a:r>
                        <a:rPr lang="en-US" sz="900" b="1" u="none" dirty="0">
                          <a:effectLst/>
                          <a:latin typeface="+mn-lt"/>
                          <a:ea typeface="Calibri" panose="020F0502020204030204" pitchFamily="34" charset="0"/>
                          <a:cs typeface="Calibri" panose="020F0502020204030204" pitchFamily="34" charset="0"/>
                        </a:rPr>
                        <a:t>Music</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nSpc>
                          <a:spcPct val="100000"/>
                        </a:lnSpc>
                        <a:spcAft>
                          <a:spcPts val="0"/>
                        </a:spcAft>
                      </a:pPr>
                      <a:r>
                        <a:rPr lang="en-GB" sz="900" b="1" dirty="0">
                          <a:effectLst/>
                          <a:latin typeface="+mn-lt"/>
                          <a:ea typeface="Calibri" panose="020F0502020204030204" pitchFamily="34" charset="0"/>
                          <a:cs typeface="Times New Roman" panose="02020603050405020304" pitchFamily="18" charset="0"/>
                        </a:rPr>
                        <a:t>TBC</a:t>
                      </a:r>
                    </a:p>
                  </a:txBody>
                  <a:tcPr marL="68580" marR="68580" marT="0" marB="0">
                    <a:solidFill>
                      <a:schemeClr val="accent5">
                        <a:lumMod val="20000"/>
                        <a:lumOff val="80000"/>
                      </a:schemeClr>
                    </a:solidFill>
                  </a:tcPr>
                </a:tc>
                <a:tc>
                  <a:txBody>
                    <a:bodyPr/>
                    <a:lstStyle/>
                    <a:p>
                      <a:pPr>
                        <a:lnSpc>
                          <a:spcPct val="100000"/>
                        </a:lnSpc>
                        <a:spcAft>
                          <a:spcPts val="0"/>
                        </a:spcAft>
                      </a:pPr>
                      <a:r>
                        <a:rPr lang="en-US" sz="900" dirty="0">
                          <a:effectLst/>
                          <a:latin typeface="+mn-lt"/>
                          <a:ea typeface="Calibri" panose="020F0502020204030204" pitchFamily="34" charset="0"/>
                          <a:cs typeface="Calibri" panose="020F0502020204030204" pitchFamily="34" charset="0"/>
                        </a:rPr>
                        <a:t> </a:t>
                      </a: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6">
                        <a:lumMod val="20000"/>
                        <a:lumOff val="80000"/>
                      </a:schemeClr>
                    </a:solidFill>
                  </a:tcPr>
                </a:tc>
                <a:tc>
                  <a:txBody>
                    <a:bodyPr/>
                    <a:lstStyle/>
                    <a:p>
                      <a:pPr>
                        <a:lnSpc>
                          <a:spcPct val="100000"/>
                        </a:lnSpc>
                        <a:spcAft>
                          <a:spcPts val="0"/>
                        </a:spcAft>
                      </a:pPr>
                      <a:r>
                        <a:rPr lang="en-US" sz="900">
                          <a:effectLst/>
                          <a:latin typeface="+mn-lt"/>
                          <a:ea typeface="Calibri" panose="020F0502020204030204" pitchFamily="34" charset="0"/>
                          <a:cs typeface="Calibri" panose="020F0502020204030204" pitchFamily="34" charset="0"/>
                        </a:rPr>
                        <a:t> </a:t>
                      </a:r>
                      <a:endParaRPr lang="en-GB" sz="900">
                        <a:effectLst/>
                        <a:latin typeface="+mn-lt"/>
                        <a:ea typeface="Calibri" panose="020F0502020204030204" pitchFamily="34" charset="0"/>
                        <a:cs typeface="Times New Roman" panose="02020603050405020304" pitchFamily="18" charset="0"/>
                      </a:endParaRPr>
                    </a:p>
                  </a:txBody>
                  <a:tcPr marL="68580" marR="68580" marT="0" marB="0">
                    <a:solidFill>
                      <a:srgbClr val="F6C5FF"/>
                    </a:solidFill>
                  </a:tcPr>
                </a:tc>
                <a:tc>
                  <a:txBody>
                    <a:bodyPr/>
                    <a:lstStyle/>
                    <a:p>
                      <a:pPr>
                        <a:lnSpc>
                          <a:spcPct val="100000"/>
                        </a:lnSpc>
                        <a:spcAft>
                          <a:spcPts val="0"/>
                        </a:spcAft>
                      </a:pPr>
                      <a:r>
                        <a:rPr lang="en-US" sz="900" dirty="0">
                          <a:effectLst/>
                          <a:latin typeface="+mn-lt"/>
                          <a:ea typeface="Calibri" panose="020F0502020204030204" pitchFamily="34" charset="0"/>
                          <a:cs typeface="Calibri" panose="020F0502020204030204" pitchFamily="34" charset="0"/>
                        </a:rPr>
                        <a:t> </a:t>
                      </a: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4">
                        <a:lumMod val="20000"/>
                        <a:lumOff val="80000"/>
                      </a:schemeClr>
                    </a:solidFill>
                  </a:tcPr>
                </a:tc>
                <a:extLst>
                  <a:ext uri="{0D108BD9-81ED-4DB2-BD59-A6C34878D82A}">
                    <a16:rowId xmlns:a16="http://schemas.microsoft.com/office/drawing/2014/main" val="477297320"/>
                  </a:ext>
                </a:extLst>
              </a:tr>
              <a:tr h="696884">
                <a:tc>
                  <a:txBody>
                    <a:bodyPr/>
                    <a:lstStyle/>
                    <a:p>
                      <a:pPr>
                        <a:lnSpc>
                          <a:spcPct val="100000"/>
                        </a:lnSpc>
                        <a:spcAft>
                          <a:spcPts val="0"/>
                        </a:spcAft>
                      </a:pPr>
                      <a:r>
                        <a:rPr lang="en-US" sz="900" b="1" u="none">
                          <a:effectLst/>
                          <a:latin typeface="+mn-lt"/>
                          <a:ea typeface="Calibri" panose="020F0502020204030204" pitchFamily="34" charset="0"/>
                          <a:cs typeface="Calibri" panose="020F0502020204030204" pitchFamily="34" charset="0"/>
                        </a:rPr>
                        <a:t>Computing</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a:txBody>
                    <a:bodyPr/>
                    <a:lstStyle/>
                    <a:p>
                      <a:r>
                        <a:rPr lang="en-US" sz="900" kern="1200" dirty="0">
                          <a:solidFill>
                            <a:schemeClr val="tx1"/>
                          </a:solidFill>
                          <a:effectLst/>
                          <a:latin typeface="+mn-lt"/>
                          <a:ea typeface="+mn-ea"/>
                          <a:cs typeface="+mn-cs"/>
                        </a:rPr>
                        <a:t>Understanding the world</a:t>
                      </a:r>
                      <a:endParaRPr lang="en-GB" sz="900" kern="1200" dirty="0">
                        <a:solidFill>
                          <a:schemeClr val="tx1"/>
                        </a:solidFill>
                        <a:effectLst/>
                        <a:latin typeface="+mn-lt"/>
                        <a:ea typeface="+mn-ea"/>
                        <a:cs typeface="+mn-cs"/>
                      </a:endParaRPr>
                    </a:p>
                    <a:p>
                      <a:r>
                        <a:rPr lang="en-US" sz="900" kern="1200" dirty="0">
                          <a:solidFill>
                            <a:schemeClr val="tx1"/>
                          </a:solidFill>
                          <a:effectLst/>
                          <a:latin typeface="+mn-lt"/>
                          <a:ea typeface="+mn-ea"/>
                          <a:cs typeface="+mn-cs"/>
                        </a:rPr>
                        <a:t>Completes a simple program on a computer. Uses ICT hardware to interact with age-appropriate computer software. (40-60) Early Learning Goal Children </a:t>
                      </a:r>
                      <a:r>
                        <a:rPr lang="en-US" sz="900" kern="1200" dirty="0" err="1">
                          <a:solidFill>
                            <a:schemeClr val="tx1"/>
                          </a:solidFill>
                          <a:effectLst/>
                          <a:latin typeface="+mn-lt"/>
                          <a:ea typeface="+mn-ea"/>
                          <a:cs typeface="+mn-cs"/>
                        </a:rPr>
                        <a:t>recognise</a:t>
                      </a:r>
                      <a:r>
                        <a:rPr lang="en-US" sz="900" kern="1200" dirty="0">
                          <a:solidFill>
                            <a:schemeClr val="tx1"/>
                          </a:solidFill>
                          <a:effectLst/>
                          <a:latin typeface="+mn-lt"/>
                          <a:ea typeface="+mn-ea"/>
                          <a:cs typeface="+mn-cs"/>
                        </a:rPr>
                        <a:t> that a range of technology is used in places such as homes and schools. They select and use technology for particular purposes</a:t>
                      </a:r>
                      <a:endParaRPr lang="en-GB" sz="900" dirty="0">
                        <a:effectLst/>
                        <a:latin typeface="+mn-lt"/>
                        <a:ea typeface="Calibri" panose="020F0502020204030204" pitchFamily="34" charset="0"/>
                        <a:cs typeface="Times New Roman" panose="02020603050405020304" pitchFamily="18" charset="0"/>
                      </a:endParaRPr>
                    </a:p>
                    <a:p>
                      <a:pPr>
                        <a:lnSpc>
                          <a:spcPct val="100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a:lnSpc>
                          <a:spcPct val="100000"/>
                        </a:lnSpc>
                        <a:spcAft>
                          <a:spcPts val="0"/>
                        </a:spcAft>
                      </a:pPr>
                      <a:r>
                        <a:rPr lang="en-US" sz="1000" kern="1200" dirty="0">
                          <a:solidFill>
                            <a:schemeClr val="tx1"/>
                          </a:solidFill>
                          <a:effectLst/>
                          <a:latin typeface="+mn-lt"/>
                          <a:ea typeface="+mn-ea"/>
                          <a:cs typeface="+mn-cs"/>
                        </a:rPr>
                        <a:t>2.2 Online Safety</a:t>
                      </a:r>
                    </a:p>
                    <a:p>
                      <a:pPr>
                        <a:lnSpc>
                          <a:spcPct val="100000"/>
                        </a:lnSpc>
                        <a:spcAft>
                          <a:spcPts val="0"/>
                        </a:spcAft>
                      </a:pPr>
                      <a:r>
                        <a:rPr lang="en-US" sz="1000" kern="1200" dirty="0">
                          <a:solidFill>
                            <a:schemeClr val="tx1"/>
                          </a:solidFill>
                          <a:effectLst/>
                          <a:latin typeface="+mn-lt"/>
                          <a:ea typeface="+mn-ea"/>
                          <a:cs typeface="+mn-cs"/>
                        </a:rPr>
                        <a:t>1.6 Animated Story books</a:t>
                      </a:r>
                      <a:endParaRPr lang="en-US" sz="1000" dirty="0">
                        <a:solidFill>
                          <a:srgbClr val="000000"/>
                        </a:solidFill>
                        <a:effectLst/>
                        <a:latin typeface="+mn-lt"/>
                        <a:ea typeface="Calibri" panose="020F0502020204030204" pitchFamily="34" charset="0"/>
                        <a:cs typeface="Calibri" panose="020F0502020204030204" pitchFamily="34" charset="0"/>
                      </a:endParaRPr>
                    </a:p>
                  </a:txBody>
                  <a:tcPr marL="68580" marR="68580" marT="0" marB="0">
                    <a:solidFill>
                      <a:schemeClr val="accent6">
                        <a:lumMod val="20000"/>
                        <a:lumOff val="80000"/>
                      </a:schemeClr>
                    </a:solidFill>
                  </a:tcPr>
                </a:tc>
                <a:tc>
                  <a:txBody>
                    <a:bodyPr/>
                    <a:lstStyle/>
                    <a:p>
                      <a:pPr>
                        <a:lnSpc>
                          <a:spcPct val="100000"/>
                        </a:lnSpc>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Online safety</a:t>
                      </a:r>
                    </a:p>
                  </a:txBody>
                  <a:tcPr marL="68580" marR="68580" marT="0" marB="0">
                    <a:solidFill>
                      <a:srgbClr val="F6C5FF"/>
                    </a:solidFill>
                  </a:tcPr>
                </a:tc>
                <a:tc>
                  <a:txBody>
                    <a:bodyPr/>
                    <a:lstStyle/>
                    <a:p>
                      <a:pPr>
                        <a:lnSpc>
                          <a:spcPct val="100000"/>
                        </a:lnSpc>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Online safety</a:t>
                      </a:r>
                    </a:p>
                  </a:txBody>
                  <a:tcPr marL="68580" marR="68580" marT="0" marB="0">
                    <a:solidFill>
                      <a:schemeClr val="accent4">
                        <a:lumMod val="20000"/>
                        <a:lumOff val="80000"/>
                      </a:schemeClr>
                    </a:solidFill>
                  </a:tcPr>
                </a:tc>
                <a:extLst>
                  <a:ext uri="{0D108BD9-81ED-4DB2-BD59-A6C34878D82A}">
                    <a16:rowId xmlns:a16="http://schemas.microsoft.com/office/drawing/2014/main" val="3194143715"/>
                  </a:ext>
                </a:extLst>
              </a:tr>
              <a:tr h="519545">
                <a:tc>
                  <a:txBody>
                    <a:bodyPr/>
                    <a:lstStyle/>
                    <a:p>
                      <a:pPr>
                        <a:lnSpc>
                          <a:spcPct val="100000"/>
                        </a:lnSpc>
                        <a:spcAft>
                          <a:spcPts val="0"/>
                        </a:spcAft>
                      </a:pPr>
                      <a:r>
                        <a:rPr lang="en-US" sz="900" b="1" u="none" dirty="0">
                          <a:effectLst/>
                          <a:latin typeface="+mn-lt"/>
                          <a:ea typeface="Calibri" panose="020F0502020204030204" pitchFamily="34" charset="0"/>
                          <a:cs typeface="Calibri" panose="020F0502020204030204" pitchFamily="34" charset="0"/>
                        </a:rPr>
                        <a:t>Art and Design</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nSpc>
                          <a:spcPct val="100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r>
                        <a:rPr lang="en-GB" sz="1000" b="1" u="sng" kern="1200" dirty="0">
                          <a:solidFill>
                            <a:schemeClr val="tx1"/>
                          </a:solidFill>
                          <a:effectLst/>
                          <a:latin typeface="+mn-lt"/>
                          <a:ea typeface="+mn-ea"/>
                          <a:cs typeface="+mn-cs"/>
                          <a:hlinkClick r:id="rId3"/>
                        </a:rPr>
                        <a:t>Be An Architect</a:t>
                      </a:r>
                      <a:endParaRPr lang="en-GB" sz="1000" b="1" kern="1200" dirty="0">
                        <a:solidFill>
                          <a:schemeClr val="tx1"/>
                        </a:solidFill>
                        <a:effectLst/>
                        <a:latin typeface="+mn-lt"/>
                        <a:ea typeface="+mn-ea"/>
                        <a:cs typeface="+mn-cs"/>
                      </a:endParaRPr>
                    </a:p>
                    <a:p>
                      <a:r>
                        <a:rPr lang="en-GB" sz="1000" kern="1200" dirty="0">
                          <a:solidFill>
                            <a:schemeClr val="tx1"/>
                          </a:solidFill>
                          <a:effectLst/>
                          <a:latin typeface="+mn-lt"/>
                          <a:ea typeface="+mn-ea"/>
                          <a:cs typeface="+mn-cs"/>
                        </a:rPr>
                        <a:t>Exploring architecture and creating architectural models.</a:t>
                      </a:r>
                    </a:p>
                    <a:p>
                      <a:pPr>
                        <a:lnSpc>
                          <a:spcPct val="100000"/>
                        </a:lnSpc>
                        <a:spcAft>
                          <a:spcPts val="0"/>
                        </a:spcAft>
                      </a:pPr>
                      <a:endParaRPr lang="en-GB" sz="1000" b="0" u="none" dirty="0"/>
                    </a:p>
                  </a:txBody>
                  <a:tcPr marL="68580" marR="68580" marT="0" marB="0">
                    <a:solidFill>
                      <a:schemeClr val="accent6">
                        <a:lumMod val="20000"/>
                        <a:lumOff val="80000"/>
                      </a:schemeClr>
                    </a:solidFill>
                  </a:tcPr>
                </a:tc>
                <a:tc>
                  <a:txBody>
                    <a:bodyPr/>
                    <a:lstStyle/>
                    <a:p>
                      <a:r>
                        <a:rPr lang="en-GB" sz="1000" b="1" u="sng" kern="1200" dirty="0">
                          <a:solidFill>
                            <a:schemeClr val="tx1"/>
                          </a:solidFill>
                          <a:effectLst/>
                          <a:latin typeface="+mn-lt"/>
                          <a:ea typeface="+mn-ea"/>
                          <a:cs typeface="+mn-cs"/>
                          <a:hlinkClick r:id="rId4"/>
                        </a:rPr>
                        <a:t>The Art of Display</a:t>
                      </a:r>
                      <a:endParaRPr lang="en-GB" sz="1000" b="1" kern="1200" dirty="0">
                        <a:solidFill>
                          <a:schemeClr val="tx1"/>
                        </a:solidFill>
                        <a:effectLst/>
                        <a:latin typeface="+mn-lt"/>
                        <a:ea typeface="+mn-ea"/>
                        <a:cs typeface="+mn-cs"/>
                      </a:endParaRPr>
                    </a:p>
                    <a:p>
                      <a:r>
                        <a:rPr lang="en-GB" sz="1000" kern="1200" dirty="0">
                          <a:solidFill>
                            <a:schemeClr val="tx1"/>
                          </a:solidFill>
                          <a:effectLst/>
                          <a:latin typeface="+mn-lt"/>
                          <a:ea typeface="+mn-ea"/>
                          <a:cs typeface="+mn-cs"/>
                        </a:rPr>
                        <a:t>Explore how the way we display our work can affect the way it is seen.</a:t>
                      </a:r>
                    </a:p>
                    <a:p>
                      <a:endParaRPr lang="en-GB" sz="1000" b="0" u="none" dirty="0"/>
                    </a:p>
                  </a:txBody>
                  <a:tcPr marL="68580" marR="68580" marT="0" marB="0">
                    <a:solidFill>
                      <a:srgbClr val="F6C5FF"/>
                    </a:solidFill>
                  </a:tcPr>
                </a:tc>
                <a:tc>
                  <a:txBody>
                    <a:bodyPr/>
                    <a:lstStyle/>
                    <a:p>
                      <a:r>
                        <a:rPr lang="en-GB" sz="1000" b="1" u="sng" kern="1200" dirty="0">
                          <a:solidFill>
                            <a:schemeClr val="tx1"/>
                          </a:solidFill>
                          <a:effectLst/>
                          <a:latin typeface="+mn-lt"/>
                          <a:ea typeface="+mn-ea"/>
                          <a:cs typeface="+mn-cs"/>
                        </a:rPr>
                        <a:t>Brave Colour</a:t>
                      </a:r>
                      <a:endParaRPr lang="en-GB" sz="1000" kern="1200" dirty="0">
                        <a:solidFill>
                          <a:schemeClr val="tx1"/>
                        </a:solidFill>
                        <a:effectLst/>
                        <a:latin typeface="+mn-lt"/>
                        <a:ea typeface="+mn-ea"/>
                        <a:cs typeface="+mn-cs"/>
                      </a:endParaRPr>
                    </a:p>
                    <a:p>
                      <a:r>
                        <a:rPr lang="en-GB" sz="1000" kern="1200" dirty="0">
                          <a:solidFill>
                            <a:schemeClr val="tx1"/>
                          </a:solidFill>
                          <a:effectLst/>
                          <a:latin typeface="+mn-lt"/>
                          <a:ea typeface="+mn-ea"/>
                          <a:cs typeface="+mn-cs"/>
                        </a:rPr>
                        <a:t>Exploring how artists use light, form and colour to create immersive environments.</a:t>
                      </a:r>
                    </a:p>
                    <a:p>
                      <a:pPr>
                        <a:lnSpc>
                          <a:spcPct val="100000"/>
                        </a:lnSpc>
                        <a:spcAft>
                          <a:spcPts val="0"/>
                        </a:spcAft>
                      </a:pPr>
                      <a:endParaRPr lang="en-GB" sz="1000" b="0" u="none" dirty="0"/>
                    </a:p>
                  </a:txBody>
                  <a:tcPr marL="68580" marR="68580" marT="0" marB="0">
                    <a:solidFill>
                      <a:schemeClr val="accent4">
                        <a:lumMod val="20000"/>
                        <a:lumOff val="80000"/>
                      </a:schemeClr>
                    </a:solidFill>
                  </a:tcPr>
                </a:tc>
                <a:extLst>
                  <a:ext uri="{0D108BD9-81ED-4DB2-BD59-A6C34878D82A}">
                    <a16:rowId xmlns:a16="http://schemas.microsoft.com/office/drawing/2014/main" val="3140158282"/>
                  </a:ext>
                </a:extLst>
              </a:tr>
              <a:tr h="166255">
                <a:tc>
                  <a:txBody>
                    <a:bodyPr/>
                    <a:lstStyle/>
                    <a:p>
                      <a:pPr>
                        <a:lnSpc>
                          <a:spcPct val="100000"/>
                        </a:lnSpc>
                        <a:spcAft>
                          <a:spcPts val="0"/>
                        </a:spcAft>
                      </a:pPr>
                      <a:r>
                        <a:rPr lang="en-US" sz="900" b="1" u="none" dirty="0">
                          <a:effectLst/>
                          <a:latin typeface="+mn-lt"/>
                          <a:ea typeface="Calibri" panose="020F0502020204030204" pitchFamily="34" charset="0"/>
                          <a:cs typeface="Calibri" panose="020F0502020204030204" pitchFamily="34" charset="0"/>
                        </a:rPr>
                        <a:t>Design Technology</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gn="ctr">
                        <a:lnSpc>
                          <a:spcPct val="100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gn="ctr">
                        <a:lnSpc>
                          <a:spcPct val="100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6">
                        <a:lumMod val="20000"/>
                        <a:lumOff val="80000"/>
                      </a:schemeClr>
                    </a:solidFill>
                  </a:tcPr>
                </a:tc>
                <a:tc>
                  <a:txBody>
                    <a:bodyPr/>
                    <a:lstStyle/>
                    <a:p>
                      <a:pPr algn="ctr">
                        <a:lnSpc>
                          <a:spcPct val="100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rgbClr val="F6C5FF"/>
                    </a:solidFill>
                  </a:tcPr>
                </a:tc>
                <a:tc>
                  <a:txBody>
                    <a:bodyPr/>
                    <a:lstStyle/>
                    <a:p>
                      <a:pPr algn="ctr">
                        <a:lnSpc>
                          <a:spcPct val="100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4">
                        <a:lumMod val="20000"/>
                        <a:lumOff val="80000"/>
                      </a:schemeClr>
                    </a:solidFill>
                  </a:tcPr>
                </a:tc>
                <a:extLst>
                  <a:ext uri="{0D108BD9-81ED-4DB2-BD59-A6C34878D82A}">
                    <a16:rowId xmlns:a16="http://schemas.microsoft.com/office/drawing/2014/main" val="962623156"/>
                  </a:ext>
                </a:extLst>
              </a:tr>
              <a:tr h="419691">
                <a:tc>
                  <a:txBody>
                    <a:bodyPr/>
                    <a:lstStyle/>
                    <a:p>
                      <a:pPr>
                        <a:lnSpc>
                          <a:spcPct val="100000"/>
                        </a:lnSpc>
                        <a:spcAft>
                          <a:spcPts val="0"/>
                        </a:spcAft>
                      </a:pPr>
                      <a:r>
                        <a:rPr lang="en-US" sz="900" b="1" u="none" dirty="0">
                          <a:effectLst/>
                          <a:latin typeface="+mn-lt"/>
                          <a:ea typeface="Calibri" panose="020F0502020204030204" pitchFamily="34" charset="0"/>
                          <a:cs typeface="Calibri" panose="020F0502020204030204" pitchFamily="34" charset="0"/>
                        </a:rPr>
                        <a:t>MFL (Spanish)</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gn="ctr">
                        <a:lnSpc>
                          <a:spcPct val="100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gn="ctr">
                        <a:lnSpc>
                          <a:spcPct val="100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6">
                        <a:lumMod val="20000"/>
                        <a:lumOff val="80000"/>
                      </a:schemeClr>
                    </a:solidFill>
                  </a:tcPr>
                </a:tc>
                <a:tc gridSpan="2">
                  <a:txBody>
                    <a:bodyPr/>
                    <a:lstStyle/>
                    <a:p>
                      <a:pPr algn="ctr"/>
                      <a:r>
                        <a:rPr lang="en-US" sz="900" b="1" u="sng" dirty="0">
                          <a:solidFill>
                            <a:srgbClr val="000000"/>
                          </a:solidFill>
                          <a:effectLst/>
                          <a:latin typeface="+mn-lt"/>
                          <a:ea typeface="Times New Roman" panose="02020603050405020304" pitchFamily="18" charset="0"/>
                          <a:cs typeface="Arial" panose="020B0604020202020204" pitchFamily="34" charset="0"/>
                        </a:rPr>
                        <a:t>¿A </a:t>
                      </a:r>
                      <a:r>
                        <a:rPr lang="en-US" sz="900" b="1" u="sng" dirty="0" err="1">
                          <a:solidFill>
                            <a:srgbClr val="000000"/>
                          </a:solidFill>
                          <a:effectLst/>
                          <a:latin typeface="+mn-lt"/>
                          <a:ea typeface="Times New Roman" panose="02020603050405020304" pitchFamily="18" charset="0"/>
                          <a:cs typeface="Arial" panose="020B0604020202020204" pitchFamily="34" charset="0"/>
                        </a:rPr>
                        <a:t>qué</a:t>
                      </a:r>
                      <a:r>
                        <a:rPr lang="en-US" sz="900" b="1" u="sng" dirty="0">
                          <a:solidFill>
                            <a:srgbClr val="000000"/>
                          </a:solidFill>
                          <a:effectLst/>
                          <a:latin typeface="+mn-lt"/>
                          <a:ea typeface="Times New Roman" panose="02020603050405020304" pitchFamily="18" charset="0"/>
                          <a:cs typeface="Arial" panose="020B0604020202020204" pitchFamily="34" charset="0"/>
                        </a:rPr>
                        <a:t> </a:t>
                      </a:r>
                      <a:r>
                        <a:rPr lang="en-US" sz="900" b="1" u="sng" dirty="0" err="1">
                          <a:solidFill>
                            <a:srgbClr val="000000"/>
                          </a:solidFill>
                          <a:effectLst/>
                          <a:latin typeface="+mn-lt"/>
                          <a:ea typeface="Times New Roman" panose="02020603050405020304" pitchFamily="18" charset="0"/>
                          <a:cs typeface="Arial" panose="020B0604020202020204" pitchFamily="34" charset="0"/>
                        </a:rPr>
                        <a:t>fecha</a:t>
                      </a:r>
                      <a:r>
                        <a:rPr lang="en-US" sz="900" b="1" u="sng" dirty="0">
                          <a:solidFill>
                            <a:srgbClr val="000000"/>
                          </a:solidFill>
                          <a:effectLst/>
                          <a:latin typeface="+mn-lt"/>
                          <a:ea typeface="Times New Roman" panose="02020603050405020304" pitchFamily="18" charset="0"/>
                          <a:cs typeface="Arial" panose="020B0604020202020204" pitchFamily="34" charset="0"/>
                        </a:rPr>
                        <a:t> </a:t>
                      </a:r>
                      <a:r>
                        <a:rPr lang="en-US" sz="900" b="1" u="sng" dirty="0" err="1">
                          <a:solidFill>
                            <a:srgbClr val="000000"/>
                          </a:solidFill>
                          <a:effectLst/>
                          <a:latin typeface="+mn-lt"/>
                          <a:ea typeface="Times New Roman" panose="02020603050405020304" pitchFamily="18" charset="0"/>
                          <a:cs typeface="Arial" panose="020B0604020202020204" pitchFamily="34" charset="0"/>
                        </a:rPr>
                        <a:t>estamos</a:t>
                      </a:r>
                      <a:r>
                        <a:rPr lang="en-US" sz="900" b="1" u="sng" dirty="0">
                          <a:solidFill>
                            <a:srgbClr val="000000"/>
                          </a:solidFill>
                          <a:effectLst/>
                          <a:latin typeface="+mn-lt"/>
                          <a:ea typeface="Times New Roman" panose="02020603050405020304" pitchFamily="18" charset="0"/>
                          <a:cs typeface="Arial" panose="020B0604020202020204" pitchFamily="34" charset="0"/>
                        </a:rPr>
                        <a:t>?</a:t>
                      </a:r>
                      <a:endParaRPr lang="en-GB" sz="900" u="sng" dirty="0">
                        <a:effectLst/>
                        <a:latin typeface="+mn-lt"/>
                        <a:ea typeface="Times New Roman" panose="02020603050405020304" pitchFamily="18" charset="0"/>
                      </a:endParaRPr>
                    </a:p>
                    <a:p>
                      <a:pPr algn="ctr"/>
                      <a:r>
                        <a:rPr lang="en-US" sz="900" b="1" u="sng" dirty="0">
                          <a:solidFill>
                            <a:srgbClr val="000000"/>
                          </a:solidFill>
                          <a:effectLst/>
                          <a:latin typeface="+mn-lt"/>
                          <a:ea typeface="Times New Roman" panose="02020603050405020304" pitchFamily="18" charset="0"/>
                        </a:rPr>
                        <a:t>(What is the date?)</a:t>
                      </a:r>
                      <a:endParaRPr lang="en-GB" sz="900" u="sng" dirty="0">
                        <a:effectLst/>
                        <a:latin typeface="+mn-lt"/>
                        <a:ea typeface="Times New Roman" panose="02020603050405020304" pitchFamily="18" charset="0"/>
                      </a:endParaRPr>
                    </a:p>
                    <a:p>
                      <a:pPr algn="ctr"/>
                      <a:r>
                        <a:rPr lang="en-US" sz="900" dirty="0">
                          <a:solidFill>
                            <a:srgbClr val="000000"/>
                          </a:solidFill>
                          <a:effectLst/>
                          <a:latin typeface="+mn-lt"/>
                          <a:ea typeface="Times New Roman" panose="02020603050405020304" pitchFamily="18" charset="0"/>
                        </a:rPr>
                        <a:t>Discussing dates and birthdays</a:t>
                      </a:r>
                      <a:endParaRPr lang="en-GB" sz="900" dirty="0">
                        <a:effectLst/>
                        <a:latin typeface="+mn-lt"/>
                        <a:ea typeface="Times New Roman" panose="02020603050405020304" pitchFamily="18" charset="0"/>
                      </a:endParaRPr>
                    </a:p>
                  </a:txBody>
                  <a:tcPr marL="114300" marR="114300" marT="0" marB="0">
                    <a:solidFill>
                      <a:srgbClr val="F6C5FF"/>
                    </a:solidFill>
                  </a:tcPr>
                </a:tc>
                <a:tc hMerge="1">
                  <a:txBody>
                    <a:bodyPr/>
                    <a:lstStyle/>
                    <a:p>
                      <a:pPr algn="l"/>
                      <a:endParaRPr lang="en-GB" sz="1200" dirty="0">
                        <a:effectLst/>
                        <a:latin typeface="Times New Roman" panose="02020603050405020304" pitchFamily="18" charset="0"/>
                        <a:ea typeface="Times New Roman" panose="02020603050405020304" pitchFamily="18" charset="0"/>
                      </a:endParaRPr>
                    </a:p>
                  </a:txBody>
                  <a:tcPr marL="114300" marR="114300" marT="0" marB="0">
                    <a:solidFill>
                      <a:schemeClr val="accent4">
                        <a:lumMod val="20000"/>
                        <a:lumOff val="80000"/>
                      </a:schemeClr>
                    </a:solidFill>
                  </a:tcPr>
                </a:tc>
                <a:extLst>
                  <a:ext uri="{0D108BD9-81ED-4DB2-BD59-A6C34878D82A}">
                    <a16:rowId xmlns:a16="http://schemas.microsoft.com/office/drawing/2014/main" val="3675225481"/>
                  </a:ext>
                </a:extLst>
              </a:tr>
              <a:tr h="456103">
                <a:tc>
                  <a:txBody>
                    <a:bodyPr/>
                    <a:lstStyle/>
                    <a:p>
                      <a:pPr>
                        <a:lnSpc>
                          <a:spcPct val="100000"/>
                        </a:lnSpc>
                        <a:spcAft>
                          <a:spcPts val="0"/>
                        </a:spcAft>
                      </a:pPr>
                      <a:r>
                        <a:rPr lang="en-US" sz="900" b="1" u="none" dirty="0">
                          <a:effectLst/>
                          <a:latin typeface="+mn-lt"/>
                          <a:ea typeface="Calibri" panose="020F0502020204030204" pitchFamily="34" charset="0"/>
                          <a:cs typeface="Calibri" panose="020F0502020204030204" pitchFamily="34" charset="0"/>
                        </a:rPr>
                        <a:t>Physical Education</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gn="l">
                        <a:lnSpc>
                          <a:spcPct val="100000"/>
                        </a:lnSpc>
                        <a:spcAft>
                          <a:spcPts val="0"/>
                        </a:spcAft>
                      </a:pPr>
                      <a:r>
                        <a:rPr lang="en-GB" sz="1000" b="1" u="sng" dirty="0">
                          <a:effectLst/>
                          <a:latin typeface="+mn-lt"/>
                          <a:ea typeface="Calibri" panose="020F0502020204030204" pitchFamily="34" charset="0"/>
                          <a:cs typeface="Times New Roman" panose="02020603050405020304" pitchFamily="18" charset="0"/>
                        </a:rPr>
                        <a:t>Gymnastics shapes and balance</a:t>
                      </a:r>
                    </a:p>
                  </a:txBody>
                  <a:tcPr marL="72009" marR="72009" marT="0" marB="0">
                    <a:solidFill>
                      <a:schemeClr val="accent5">
                        <a:lumMod val="20000"/>
                        <a:lumOff val="80000"/>
                      </a:schemeClr>
                    </a:solidFill>
                  </a:tcPr>
                </a:tc>
                <a:tc>
                  <a:txBody>
                    <a:bodyPr/>
                    <a:lstStyle/>
                    <a:p>
                      <a:pPr algn="l">
                        <a:lnSpc>
                          <a:spcPct val="100000"/>
                        </a:lnSpc>
                        <a:spcAft>
                          <a:spcPts val="0"/>
                        </a:spcAft>
                      </a:pPr>
                      <a:r>
                        <a:rPr lang="en-GB" sz="1000" b="1" u="sng" dirty="0">
                          <a:effectLst/>
                          <a:latin typeface="+mn-lt"/>
                          <a:ea typeface="Calibri" panose="020F0502020204030204" pitchFamily="34" charset="0"/>
                          <a:cs typeface="Times New Roman" panose="02020603050405020304" pitchFamily="18" charset="0"/>
                        </a:rPr>
                        <a:t>Gymnastics shapes, balance and create</a:t>
                      </a:r>
                    </a:p>
                  </a:txBody>
                  <a:tcPr marL="72009" marR="72009" marT="0" marB="0">
                    <a:solidFill>
                      <a:schemeClr val="accent6">
                        <a:lumMod val="20000"/>
                        <a:lumOff val="80000"/>
                      </a:schemeClr>
                    </a:solidFill>
                  </a:tcPr>
                </a:tc>
                <a:tc>
                  <a:txBody>
                    <a:bodyPr/>
                    <a:lstStyle/>
                    <a:p>
                      <a:pPr algn="l">
                        <a:lnSpc>
                          <a:spcPct val="100000"/>
                        </a:lnSpc>
                        <a:spcAft>
                          <a:spcPts val="0"/>
                        </a:spcAft>
                      </a:pPr>
                      <a:r>
                        <a:rPr lang="en-GB" sz="1000" b="1" u="sng" dirty="0">
                          <a:effectLst/>
                          <a:latin typeface="+mn-lt"/>
                          <a:ea typeface="Calibri" panose="020F0502020204030204" pitchFamily="34" charset="0"/>
                          <a:cs typeface="Times New Roman" panose="02020603050405020304" pitchFamily="18" charset="0"/>
                        </a:rPr>
                        <a:t>Gymnastics</a:t>
                      </a:r>
                    </a:p>
                  </a:txBody>
                  <a:tcPr marL="72009" marR="72009" marT="0" marB="0">
                    <a:solidFill>
                      <a:srgbClr val="F6C5FF"/>
                    </a:solidFill>
                  </a:tcPr>
                </a:tc>
                <a:tc>
                  <a:txBody>
                    <a:bodyPr/>
                    <a:lstStyle/>
                    <a:p>
                      <a:pPr algn="l">
                        <a:lnSpc>
                          <a:spcPct val="100000"/>
                        </a:lnSpc>
                        <a:spcAft>
                          <a:spcPts val="0"/>
                        </a:spcAft>
                      </a:pPr>
                      <a:r>
                        <a:rPr lang="en-GB" sz="1000" b="1" u="sng" dirty="0">
                          <a:effectLst/>
                          <a:latin typeface="+mn-lt"/>
                          <a:ea typeface="Calibri" panose="020F0502020204030204" pitchFamily="34" charset="0"/>
                          <a:cs typeface="Times New Roman" panose="02020603050405020304" pitchFamily="18" charset="0"/>
                        </a:rPr>
                        <a:t>Gymnastics / toga</a:t>
                      </a:r>
                    </a:p>
                  </a:txBody>
                  <a:tcPr marL="72009" marR="72009" marT="0" marB="0">
                    <a:solidFill>
                      <a:schemeClr val="accent4">
                        <a:lumMod val="20000"/>
                        <a:lumOff val="80000"/>
                      </a:schemeClr>
                    </a:solidFill>
                  </a:tcPr>
                </a:tc>
                <a:extLst>
                  <a:ext uri="{0D108BD9-81ED-4DB2-BD59-A6C34878D82A}">
                    <a16:rowId xmlns:a16="http://schemas.microsoft.com/office/drawing/2014/main" val="4210588608"/>
                  </a:ext>
                </a:extLst>
              </a:tr>
            </a:tbl>
          </a:graphicData>
        </a:graphic>
      </p:graphicFrame>
      <p:sp>
        <p:nvSpPr>
          <p:cNvPr id="5" name="Rectangle 3">
            <a:extLst>
              <a:ext uri="{FF2B5EF4-FFF2-40B4-BE49-F238E27FC236}">
                <a16:creationId xmlns:a16="http://schemas.microsoft.com/office/drawing/2014/main" id="{1335E127-A88D-9E41-8ABF-20520A2D7E4B}"/>
              </a:ext>
            </a:extLst>
          </p:cNvPr>
          <p:cNvSpPr>
            <a:spLocks noChangeArrowheads="1"/>
          </p:cNvSpPr>
          <p:nvPr/>
        </p:nvSpPr>
        <p:spPr bwMode="auto">
          <a:xfrm>
            <a:off x="1640872" y="424199"/>
            <a:ext cx="9390480" cy="9557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8169" tIns="59084" rIns="118169" bIns="59084" numCol="1" anchor="ctr" anchorCtr="0" compatLnSpc="1">
            <a:prstTxWarp prst="textNoShape">
              <a:avLst/>
            </a:prstTxWarp>
            <a:spAutoFit/>
          </a:bodyPr>
          <a:lstStyle>
            <a:lvl1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1pPr>
            <a:lvl2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2pPr>
            <a:lvl3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3pPr>
            <a:lvl4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4pPr>
            <a:lvl5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5pPr>
            <a:lvl6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6pPr>
            <a:lvl7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7pPr>
            <a:lvl8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8pPr>
            <a:lvl9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9pPr>
          </a:lstStyle>
          <a:p>
            <a:pPr algn="ctr" defTabSz="1181722">
              <a:tabLst>
                <a:tab pos="3703139" algn="ctr"/>
                <a:tab pos="7406278" algn="r"/>
              </a:tabLst>
            </a:pPr>
            <a:r>
              <a:rPr lang="en-US" altLang="en-US" sz="3108" b="1" u="sng" dirty="0">
                <a:solidFill>
                  <a:srgbClr val="C00000"/>
                </a:solidFill>
                <a:latin typeface="Century Gothic" panose="020B0502020202020204" pitchFamily="34" charset="0"/>
                <a:ea typeface="Calibri" panose="020F0502020204030204" pitchFamily="34" charset="0"/>
                <a:cs typeface="Times New Roman" panose="02020603050405020304" pitchFamily="18" charset="0"/>
              </a:rPr>
              <a:t>Curriculum Mapping Cycle B</a:t>
            </a:r>
            <a:endParaRPr lang="en-US" altLang="en-US" sz="1292" dirty="0"/>
          </a:p>
          <a:p>
            <a:pPr algn="ctr" defTabSz="1181722">
              <a:tabLst>
                <a:tab pos="3703139" algn="ctr"/>
                <a:tab pos="7406278" algn="r"/>
              </a:tabLst>
            </a:pPr>
            <a:r>
              <a:rPr lang="en-US" altLang="en-US" sz="2327" dirty="0"/>
              <a:t>Spring (</a:t>
            </a:r>
            <a:r>
              <a:rPr lang="en-US" altLang="en-US" sz="2327" dirty="0" err="1"/>
              <a:t>i</a:t>
            </a:r>
            <a:r>
              <a:rPr lang="en-US" altLang="en-US" sz="2327" dirty="0"/>
              <a:t>)</a:t>
            </a:r>
          </a:p>
        </p:txBody>
      </p:sp>
      <p:pic>
        <p:nvPicPr>
          <p:cNvPr id="6" name="Picture 1" descr="A close up of a sign&#10;&#10;Description automatically generated">
            <a:extLst>
              <a:ext uri="{FF2B5EF4-FFF2-40B4-BE49-F238E27FC236}">
                <a16:creationId xmlns:a16="http://schemas.microsoft.com/office/drawing/2014/main" id="{2B1E8C80-792E-7B43-8424-4BC66D1C111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765876" y="209548"/>
            <a:ext cx="752203" cy="96938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54C7D783-5F06-384D-AFCF-EA9174B3A540}"/>
              </a:ext>
            </a:extLst>
          </p:cNvPr>
          <p:cNvSpPr/>
          <p:nvPr/>
        </p:nvSpPr>
        <p:spPr>
          <a:xfrm>
            <a:off x="-1665953" y="148935"/>
            <a:ext cx="15053656" cy="370743"/>
          </a:xfrm>
          <a:prstGeom prst="rect">
            <a:avLst/>
          </a:prstGeom>
        </p:spPr>
        <p:txBody>
          <a:bodyPr wrap="square">
            <a:spAutoFit/>
          </a:bodyPr>
          <a:lstStyle/>
          <a:p>
            <a:pPr algn="ctr">
              <a:tabLst>
                <a:tab pos="3703549" algn="ctr"/>
                <a:tab pos="7407097" algn="r"/>
              </a:tabLst>
            </a:pPr>
            <a:r>
              <a:rPr lang="en-GB" sz="1809" dirty="0">
                <a:latin typeface="Segoe Print" panose="02000800000000000000" pitchFamily="2" charset="0"/>
                <a:ea typeface="Calibri" panose="020F0502020204030204" pitchFamily="34" charset="0"/>
                <a:cs typeface="Times New Roman" panose="02020603050405020304" pitchFamily="18" charset="0"/>
              </a:rPr>
              <a:t>Creativity *  Reverence and Respect  *  Hope  *  Perseverance  *   Wisdom  *  Forgiveness</a:t>
            </a:r>
            <a:endParaRPr lang="en-GB" sz="1809"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359438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D9F38862-412C-8848-8F73-8B58BFC7761A}"/>
              </a:ext>
            </a:extLst>
          </p:cNvPr>
          <p:cNvGraphicFramePr>
            <a:graphicFrameLocks noGrp="1"/>
          </p:cNvGraphicFramePr>
          <p:nvPr>
            <p:extLst>
              <p:ext uri="{D42A27DB-BD31-4B8C-83A1-F6EECF244321}">
                <p14:modId xmlns:p14="http://schemas.microsoft.com/office/powerpoint/2010/main" val="2486573087"/>
              </p:ext>
            </p:extLst>
          </p:nvPr>
        </p:nvGraphicFramePr>
        <p:xfrm>
          <a:off x="-179374" y="920324"/>
          <a:ext cx="12642574" cy="9133728"/>
        </p:xfrm>
        <a:graphic>
          <a:graphicData uri="http://schemas.openxmlformats.org/drawingml/2006/table">
            <a:tbl>
              <a:tblPr firstRow="1" bandRow="1">
                <a:tableStyleId>{5940675A-B579-460E-94D1-54222C63F5DA}</a:tableStyleId>
              </a:tblPr>
              <a:tblGrid>
                <a:gridCol w="1110885">
                  <a:extLst>
                    <a:ext uri="{9D8B030D-6E8A-4147-A177-3AD203B41FA5}">
                      <a16:colId xmlns:a16="http://schemas.microsoft.com/office/drawing/2014/main" val="567054839"/>
                    </a:ext>
                  </a:extLst>
                </a:gridCol>
                <a:gridCol w="2243899">
                  <a:extLst>
                    <a:ext uri="{9D8B030D-6E8A-4147-A177-3AD203B41FA5}">
                      <a16:colId xmlns:a16="http://schemas.microsoft.com/office/drawing/2014/main" val="2184383216"/>
                    </a:ext>
                  </a:extLst>
                </a:gridCol>
                <a:gridCol w="3141459">
                  <a:extLst>
                    <a:ext uri="{9D8B030D-6E8A-4147-A177-3AD203B41FA5}">
                      <a16:colId xmlns:a16="http://schemas.microsoft.com/office/drawing/2014/main" val="188528220"/>
                    </a:ext>
                  </a:extLst>
                </a:gridCol>
                <a:gridCol w="3024385">
                  <a:extLst>
                    <a:ext uri="{9D8B030D-6E8A-4147-A177-3AD203B41FA5}">
                      <a16:colId xmlns:a16="http://schemas.microsoft.com/office/drawing/2014/main" val="1194774974"/>
                    </a:ext>
                  </a:extLst>
                </a:gridCol>
                <a:gridCol w="3121946">
                  <a:extLst>
                    <a:ext uri="{9D8B030D-6E8A-4147-A177-3AD203B41FA5}">
                      <a16:colId xmlns:a16="http://schemas.microsoft.com/office/drawing/2014/main" val="774761062"/>
                    </a:ext>
                  </a:extLst>
                </a:gridCol>
              </a:tblGrid>
              <a:tr h="456103">
                <a:tc>
                  <a:txBody>
                    <a:bodyPr/>
                    <a:lstStyle/>
                    <a:p>
                      <a:pPr algn="ctr">
                        <a:lnSpc>
                          <a:spcPct val="100000"/>
                        </a:lnSpc>
                        <a:spcBef>
                          <a:spcPts val="0"/>
                        </a:spcBef>
                        <a:spcAft>
                          <a:spcPts val="0"/>
                        </a:spcAft>
                      </a:pPr>
                      <a:endParaRPr lang="en-GB" sz="900" b="1" u="none"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40000"/>
                        <a:lumOff val="60000"/>
                      </a:schemeClr>
                    </a:solidFill>
                  </a:tcPr>
                </a:tc>
                <a:tc>
                  <a:txBody>
                    <a:bodyPr/>
                    <a:lstStyle/>
                    <a:p>
                      <a:pPr algn="ctr">
                        <a:lnSpc>
                          <a:spcPct val="100000"/>
                        </a:lnSpc>
                        <a:spcBef>
                          <a:spcPts val="0"/>
                        </a:spcBef>
                        <a:spcAft>
                          <a:spcPts val="0"/>
                        </a:spcAft>
                      </a:pPr>
                      <a:r>
                        <a:rPr lang="en-US" sz="900" b="1" u="sng" dirty="0">
                          <a:effectLst/>
                          <a:latin typeface="+mn-lt"/>
                          <a:ea typeface="Calibri" panose="020F0502020204030204" pitchFamily="34" charset="0"/>
                          <a:cs typeface="Calibri" panose="020F0502020204030204" pitchFamily="34" charset="0"/>
                        </a:rPr>
                        <a:t>EYFS</a:t>
                      </a:r>
                      <a:endParaRPr lang="en-GB" sz="900" b="1" u="sng"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gn="ctr">
                        <a:lnSpc>
                          <a:spcPct val="100000"/>
                        </a:lnSpc>
                        <a:spcBef>
                          <a:spcPts val="0"/>
                        </a:spcBef>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Y1/2</a:t>
                      </a:r>
                      <a:endParaRPr lang="en-GB" sz="900" b="1" u="sng" dirty="0">
                        <a:effectLst/>
                        <a:latin typeface="+mn-lt"/>
                        <a:ea typeface="Calibri" panose="020F0502020204030204" pitchFamily="34" charset="0"/>
                        <a:cs typeface="Times New Roman" panose="02020603050405020304" pitchFamily="18" charset="0"/>
                      </a:endParaRPr>
                    </a:p>
                  </a:txBody>
                  <a:tcPr marL="72009" marR="72009" marT="0" marB="0">
                    <a:solidFill>
                      <a:schemeClr val="accent6">
                        <a:lumMod val="20000"/>
                        <a:lumOff val="80000"/>
                      </a:schemeClr>
                    </a:solidFill>
                  </a:tcPr>
                </a:tc>
                <a:tc>
                  <a:txBody>
                    <a:bodyPr/>
                    <a:lstStyle/>
                    <a:p>
                      <a:pPr algn="ctr">
                        <a:lnSpc>
                          <a:spcPct val="100000"/>
                        </a:lnSpc>
                        <a:spcBef>
                          <a:spcPts val="0"/>
                        </a:spcBef>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Y3/4</a:t>
                      </a:r>
                      <a:endParaRPr lang="en-GB" sz="900" b="1" u="sng" dirty="0">
                        <a:effectLst/>
                        <a:latin typeface="+mn-lt"/>
                        <a:ea typeface="Calibri" panose="020F0502020204030204" pitchFamily="34" charset="0"/>
                        <a:cs typeface="Times New Roman" panose="02020603050405020304" pitchFamily="18" charset="0"/>
                      </a:endParaRPr>
                    </a:p>
                  </a:txBody>
                  <a:tcPr marL="72009" marR="72009" marT="0" marB="0">
                    <a:solidFill>
                      <a:srgbClr val="F6C5FF"/>
                    </a:solidFill>
                  </a:tcPr>
                </a:tc>
                <a:tc>
                  <a:txBody>
                    <a:bodyPr/>
                    <a:lstStyle/>
                    <a:p>
                      <a:pPr algn="ctr">
                        <a:lnSpc>
                          <a:spcPct val="100000"/>
                        </a:lnSpc>
                        <a:spcBef>
                          <a:spcPts val="0"/>
                        </a:spcBef>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Y5/6</a:t>
                      </a:r>
                      <a:endParaRPr lang="en-GB" sz="900" b="1" u="sng" dirty="0">
                        <a:effectLst/>
                        <a:latin typeface="+mn-lt"/>
                        <a:ea typeface="Calibri" panose="020F0502020204030204" pitchFamily="34" charset="0"/>
                        <a:cs typeface="Times New Roman" panose="02020603050405020304" pitchFamily="18" charset="0"/>
                      </a:endParaRPr>
                    </a:p>
                  </a:txBody>
                  <a:tcPr marL="72009" marR="72009" marT="0" marB="0">
                    <a:solidFill>
                      <a:schemeClr val="accent4">
                        <a:lumMod val="20000"/>
                        <a:lumOff val="80000"/>
                      </a:schemeClr>
                    </a:solidFill>
                  </a:tcPr>
                </a:tc>
                <a:extLst>
                  <a:ext uri="{0D108BD9-81ED-4DB2-BD59-A6C34878D82A}">
                    <a16:rowId xmlns:a16="http://schemas.microsoft.com/office/drawing/2014/main" val="1847279511"/>
                  </a:ext>
                </a:extLst>
              </a:tr>
              <a:tr h="201234">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Christian Value</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gridSpan="4">
                  <a:txBody>
                    <a:bodyPr/>
                    <a:lstStyle/>
                    <a:p>
                      <a:pPr algn="ctr">
                        <a:lnSpc>
                          <a:spcPct val="100000"/>
                        </a:lnSpc>
                        <a:spcBef>
                          <a:spcPts val="0"/>
                        </a:spcBef>
                        <a:spcAft>
                          <a:spcPts val="0"/>
                        </a:spcAft>
                      </a:pPr>
                      <a:r>
                        <a:rPr lang="en-GB" sz="900" b="1" dirty="0">
                          <a:effectLst/>
                          <a:latin typeface="+mn-lt"/>
                          <a:ea typeface="Calibri" panose="020F0502020204030204" pitchFamily="34" charset="0"/>
                          <a:cs typeface="Times New Roman" panose="02020603050405020304" pitchFamily="18" charset="0"/>
                        </a:rPr>
                        <a:t>Courage</a:t>
                      </a:r>
                    </a:p>
                  </a:txBody>
                  <a:tcPr marL="72009" marR="72009" marT="0" marB="0"/>
                </a:tc>
                <a:tc hMerge="1">
                  <a:txBody>
                    <a:bodyPr/>
                    <a:lstStyle/>
                    <a:p>
                      <a:pPr algn="ct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721" marR="55721" marT="0" marB="0"/>
                </a:tc>
                <a:tc hMerge="1">
                  <a:txBody>
                    <a:bodyPr/>
                    <a:lstStyle/>
                    <a:p>
                      <a:pPr algn="ct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721" marR="55721" marT="0" marB="0"/>
                </a:tc>
                <a:tc hMerge="1">
                  <a:txBody>
                    <a:bodyPr/>
                    <a:lstStyle/>
                    <a:p>
                      <a:pPr algn="ct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721" marR="55721" marT="0" marB="0"/>
                </a:tc>
                <a:extLst>
                  <a:ext uri="{0D108BD9-81ED-4DB2-BD59-A6C34878D82A}">
                    <a16:rowId xmlns:a16="http://schemas.microsoft.com/office/drawing/2014/main" val="2368458065"/>
                  </a:ext>
                </a:extLst>
              </a:tr>
              <a:tr h="456103">
                <a:tc>
                  <a:txBody>
                    <a:bodyPr/>
                    <a:lstStyle/>
                    <a:p>
                      <a:pPr>
                        <a:lnSpc>
                          <a:spcPct val="100000"/>
                        </a:lnSpc>
                        <a:spcBef>
                          <a:spcPts val="0"/>
                        </a:spcBef>
                        <a:spcAft>
                          <a:spcPts val="0"/>
                        </a:spcAft>
                      </a:pPr>
                      <a:r>
                        <a:rPr lang="en-US" sz="900" b="1" u="none">
                          <a:effectLst/>
                          <a:latin typeface="+mn-lt"/>
                          <a:ea typeface="Calibri" panose="020F0502020204030204" pitchFamily="34" charset="0"/>
                          <a:cs typeface="Calibri" panose="020F0502020204030204" pitchFamily="34" charset="0"/>
                        </a:rPr>
                        <a:t>RE</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a:txBody>
                    <a:bodyPr/>
                    <a:lstStyle/>
                    <a:p>
                      <a:r>
                        <a:rPr lang="en-GB" sz="900" dirty="0">
                          <a:effectLst/>
                          <a:latin typeface="+mn-lt"/>
                          <a:ea typeface="Calibri" panose="020F0502020204030204" pitchFamily="34" charset="0"/>
                          <a:cs typeface="Times New Roman" panose="02020603050405020304" pitchFamily="18" charset="0"/>
                        </a:rPr>
                        <a:t>Desert to Garden</a:t>
                      </a:r>
                    </a:p>
                  </a:txBody>
                  <a:tcPr marL="68580" marR="68580" marT="0" marB="0">
                    <a:solidFill>
                      <a:schemeClr val="accent5">
                        <a:lumMod val="20000"/>
                        <a:lumOff val="80000"/>
                      </a:schemeClr>
                    </a:solidFill>
                  </a:tcPr>
                </a:tc>
                <a:tc>
                  <a:txBody>
                    <a:bodyPr/>
                    <a:lstStyle/>
                    <a:p>
                      <a:pPr marL="0" marR="0" lvl="0" indent="0" algn="l" defTabSz="1280206" rtl="0" eaLnBrk="1" fontAlgn="auto" latinLnBrk="0" hangingPunct="1">
                        <a:lnSpc>
                          <a:spcPct val="100000"/>
                        </a:lnSpc>
                        <a:spcBef>
                          <a:spcPts val="0"/>
                        </a:spcBef>
                        <a:spcAft>
                          <a:spcPts val="0"/>
                        </a:spcAft>
                        <a:buClrTx/>
                        <a:buSzTx/>
                        <a:buFontTx/>
                        <a:buNone/>
                        <a:tabLst/>
                        <a:defRPr/>
                      </a:pPr>
                      <a:r>
                        <a:rPr lang="en-GB" sz="900" dirty="0">
                          <a:effectLst/>
                          <a:latin typeface="+mn-lt"/>
                          <a:ea typeface="Calibri" panose="020F0502020204030204" pitchFamily="34" charset="0"/>
                          <a:cs typeface="Times New Roman" panose="02020603050405020304" pitchFamily="18" charset="0"/>
                        </a:rPr>
                        <a:t>Galilee to Jerusalem </a:t>
                      </a:r>
                    </a:p>
                    <a:p>
                      <a:pPr marL="0" marR="0" lvl="0" indent="0" algn="l" defTabSz="1280206"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 </a:t>
                      </a:r>
                      <a:r>
                        <a:rPr kumimoji="0" lang="en-GB" sz="900" b="0" i="0" u="none" strike="noStrike" kern="1200" cap="none" spc="0" normalizeH="0" baseline="0" noProof="0" dirty="0" err="1">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yr</a:t>
                      </a:r>
                      <a:r>
                        <a:rPr kumimoji="0" lang="en-GB" sz="9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 2</a:t>
                      </a:r>
                    </a:p>
                  </a:txBody>
                  <a:tcPr marL="68580" marR="68580" marT="0" marB="0">
                    <a:solidFill>
                      <a:schemeClr val="accent6">
                        <a:lumMod val="20000"/>
                        <a:lumOff val="80000"/>
                      </a:schemeClr>
                    </a:solidFill>
                  </a:tcPr>
                </a:tc>
                <a:tc>
                  <a:txBody>
                    <a:bodyPr/>
                    <a:lstStyle/>
                    <a:p>
                      <a:pPr marL="0" marR="0" lvl="0" indent="0" algn="l" defTabSz="1280206" rtl="0" eaLnBrk="1" fontAlgn="auto" latinLnBrk="0" hangingPunct="1">
                        <a:lnSpc>
                          <a:spcPct val="100000"/>
                        </a:lnSpc>
                        <a:spcBef>
                          <a:spcPts val="0"/>
                        </a:spcBef>
                        <a:spcAft>
                          <a:spcPts val="0"/>
                        </a:spcAft>
                        <a:buClrTx/>
                        <a:buSzTx/>
                        <a:buFontTx/>
                        <a:buNone/>
                        <a:tabLst/>
                        <a:defRPr/>
                      </a:pPr>
                      <a:r>
                        <a:rPr lang="en-GB" sz="900" dirty="0">
                          <a:effectLst/>
                          <a:latin typeface="+mn-lt"/>
                          <a:ea typeface="Calibri" panose="020F0502020204030204" pitchFamily="34" charset="0"/>
                          <a:cs typeface="Times New Roman" panose="02020603050405020304" pitchFamily="18" charset="0"/>
                        </a:rPr>
                        <a:t>Galilee to Jerusalem </a:t>
                      </a:r>
                    </a:p>
                    <a:p>
                      <a:pPr marL="0" marR="0" lvl="0" indent="0" algn="l" defTabSz="1280206"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err="1">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Yr</a:t>
                      </a:r>
                      <a:r>
                        <a:rPr kumimoji="0" lang="en-GB" sz="9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 4</a:t>
                      </a:r>
                    </a:p>
                  </a:txBody>
                  <a:tcPr marL="68580" marR="68580" marT="0" marB="0">
                    <a:solidFill>
                      <a:srgbClr val="F6C5FF"/>
                    </a:solidFill>
                  </a:tcPr>
                </a:tc>
                <a:tc>
                  <a:txBody>
                    <a:bodyPr/>
                    <a:lstStyle/>
                    <a:p>
                      <a:pPr marL="0" marR="0" lvl="0" indent="0" algn="l" defTabSz="1280206" rtl="0" eaLnBrk="1" fontAlgn="auto" latinLnBrk="0" hangingPunct="1">
                        <a:lnSpc>
                          <a:spcPct val="100000"/>
                        </a:lnSpc>
                        <a:spcBef>
                          <a:spcPts val="0"/>
                        </a:spcBef>
                        <a:spcAft>
                          <a:spcPts val="0"/>
                        </a:spcAft>
                        <a:buClrTx/>
                        <a:buSzTx/>
                        <a:buFontTx/>
                        <a:buNone/>
                        <a:tabLst/>
                        <a:defRPr/>
                      </a:pPr>
                      <a:r>
                        <a:rPr lang="en-GB" sz="900" dirty="0">
                          <a:effectLst/>
                          <a:latin typeface="+mn-lt"/>
                          <a:ea typeface="Calibri" panose="020F0502020204030204" pitchFamily="34" charset="0"/>
                          <a:cs typeface="Times New Roman" panose="02020603050405020304" pitchFamily="18" charset="0"/>
                        </a:rPr>
                        <a:t>Galilee to Jerusalem </a:t>
                      </a:r>
                    </a:p>
                    <a:p>
                      <a:pPr marL="0" marR="0" lvl="0" indent="0" algn="l" defTabSz="1280206"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err="1">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Yr</a:t>
                      </a:r>
                      <a:r>
                        <a:rPr kumimoji="0" lang="en-GB" sz="9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 6</a:t>
                      </a:r>
                    </a:p>
                  </a:txBody>
                  <a:tcPr marL="68580" marR="68580" marT="0" marB="0">
                    <a:solidFill>
                      <a:schemeClr val="accent4">
                        <a:lumMod val="20000"/>
                        <a:lumOff val="80000"/>
                      </a:schemeClr>
                    </a:solidFill>
                  </a:tcPr>
                </a:tc>
                <a:extLst>
                  <a:ext uri="{0D108BD9-81ED-4DB2-BD59-A6C34878D82A}">
                    <a16:rowId xmlns:a16="http://schemas.microsoft.com/office/drawing/2014/main" val="1159325325"/>
                  </a:ext>
                </a:extLst>
              </a:tr>
              <a:tr h="456103">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English</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gn="ct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gn="ct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6">
                        <a:lumMod val="20000"/>
                        <a:lumOff val="80000"/>
                      </a:schemeClr>
                    </a:solidFill>
                  </a:tcPr>
                </a:tc>
                <a:tc>
                  <a:txBody>
                    <a:bodyPr/>
                    <a:lstStyle/>
                    <a:p>
                      <a:pPr algn="ct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rgbClr val="F6C5FF"/>
                    </a:solidFill>
                  </a:tcPr>
                </a:tc>
                <a:tc>
                  <a:txBody>
                    <a:bodyPr/>
                    <a:lstStyle/>
                    <a:p>
                      <a:pPr algn="ct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4">
                        <a:lumMod val="20000"/>
                        <a:lumOff val="80000"/>
                      </a:schemeClr>
                    </a:solidFill>
                  </a:tcPr>
                </a:tc>
                <a:extLst>
                  <a:ext uri="{0D108BD9-81ED-4DB2-BD59-A6C34878D82A}">
                    <a16:rowId xmlns:a16="http://schemas.microsoft.com/office/drawing/2014/main" val="904407263"/>
                  </a:ext>
                </a:extLst>
              </a:tr>
              <a:tr h="345094">
                <a:tc>
                  <a:txBody>
                    <a:bodyPr/>
                    <a:lstStyle/>
                    <a:p>
                      <a:pPr>
                        <a:lnSpc>
                          <a:spcPct val="100000"/>
                        </a:lnSpc>
                        <a:spcBef>
                          <a:spcPts val="0"/>
                        </a:spcBef>
                        <a:spcAft>
                          <a:spcPts val="0"/>
                        </a:spcAft>
                      </a:pPr>
                      <a:r>
                        <a:rPr lang="en-US" sz="900" b="1" u="none">
                          <a:effectLst/>
                          <a:latin typeface="+mn-lt"/>
                          <a:ea typeface="Calibri" panose="020F0502020204030204" pitchFamily="34" charset="0"/>
                          <a:cs typeface="Calibri" panose="020F0502020204030204" pitchFamily="34" charset="0"/>
                        </a:rPr>
                        <a:t>PSHE/ RSE</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a:txBody>
                    <a:bodyPr/>
                    <a:lstStyle/>
                    <a:p>
                      <a:r>
                        <a:rPr lang="en-GB" sz="1000" kern="1200" dirty="0">
                          <a:solidFill>
                            <a:schemeClr val="tx1"/>
                          </a:solidFill>
                          <a:effectLst/>
                          <a:latin typeface="+mn-lt"/>
                          <a:ea typeface="+mn-ea"/>
                          <a:cs typeface="+mn-cs"/>
                        </a:rPr>
                        <a:t>My emotions</a:t>
                      </a:r>
                    </a:p>
                    <a:p>
                      <a:r>
                        <a:rPr lang="en-GB" sz="1000" kern="1200" dirty="0">
                          <a:solidFill>
                            <a:schemeClr val="tx1"/>
                          </a:solidFill>
                          <a:effectLst/>
                          <a:latin typeface="+mn-lt"/>
                          <a:ea typeface="+mn-ea"/>
                          <a:cs typeface="+mn-cs"/>
                        </a:rPr>
                        <a:t>Point of view of others </a:t>
                      </a:r>
                    </a:p>
                    <a:p>
                      <a:r>
                        <a:rPr lang="en-GB" sz="1000" kern="1200" dirty="0">
                          <a:solidFill>
                            <a:schemeClr val="tx1"/>
                          </a:solidFill>
                          <a:effectLst/>
                          <a:latin typeface="+mn-lt"/>
                          <a:ea typeface="+mn-ea"/>
                          <a:cs typeface="+mn-cs"/>
                        </a:rPr>
                        <a:t>My emotions and view point of others</a:t>
                      </a:r>
                      <a:endParaRPr lang="en-GB" sz="10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a:lnSpc>
                          <a:spcPct val="100000"/>
                        </a:lnSpc>
                        <a:spcBef>
                          <a:spcPts val="0"/>
                        </a:spcBef>
                        <a:spcAft>
                          <a:spcPts val="0"/>
                        </a:spcAft>
                      </a:pPr>
                      <a:r>
                        <a:rPr lang="en-GB" sz="900" dirty="0">
                          <a:effectLst/>
                          <a:latin typeface="+mn-lt"/>
                          <a:ea typeface="Calibri" panose="020F0502020204030204" pitchFamily="34" charset="0"/>
                          <a:cs typeface="Times New Roman" panose="02020603050405020304" pitchFamily="18" charset="0"/>
                        </a:rPr>
                        <a:t>Keeping mentally healthy- How to have a healthy mind? Yoga, mindfulness </a:t>
                      </a:r>
                    </a:p>
                  </a:txBody>
                  <a:tcPr marL="68580" marR="68580" marT="0" marB="0">
                    <a:solidFill>
                      <a:schemeClr val="accent6">
                        <a:lumMod val="20000"/>
                        <a:lumOff val="80000"/>
                      </a:schemeClr>
                    </a:solidFill>
                  </a:tcPr>
                </a:tc>
                <a:tc>
                  <a:txBody>
                    <a:bodyPr/>
                    <a:lstStyle/>
                    <a:p>
                      <a:pPr>
                        <a:lnSpc>
                          <a:spcPct val="100000"/>
                        </a:lnSpc>
                        <a:spcBef>
                          <a:spcPts val="0"/>
                        </a:spcBef>
                        <a:spcAft>
                          <a:spcPts val="0"/>
                        </a:spcAft>
                      </a:pPr>
                      <a:r>
                        <a:rPr lang="en-GB" sz="900" dirty="0">
                          <a:effectLst/>
                          <a:latin typeface="+mn-lt"/>
                          <a:ea typeface="Calibri" panose="020F0502020204030204" pitchFamily="34" charset="0"/>
                          <a:cs typeface="Times New Roman" panose="02020603050405020304" pitchFamily="18" charset="0"/>
                        </a:rPr>
                        <a:t>Keeping mentally healthy –How are you feeling? Positive and negative thoughts </a:t>
                      </a:r>
                    </a:p>
                  </a:txBody>
                  <a:tcPr marL="68580" marR="68580" marT="0" marB="0">
                    <a:solidFill>
                      <a:srgbClr val="F6C5FF"/>
                    </a:solidFill>
                  </a:tcPr>
                </a:tc>
                <a:tc>
                  <a:txBody>
                    <a:bodyPr/>
                    <a:lstStyle/>
                    <a:p>
                      <a:pPr>
                        <a:lnSpc>
                          <a:spcPct val="100000"/>
                        </a:lnSpc>
                        <a:spcBef>
                          <a:spcPts val="0"/>
                        </a:spcBef>
                        <a:spcAft>
                          <a:spcPts val="0"/>
                        </a:spcAft>
                      </a:pPr>
                      <a:r>
                        <a:rPr lang="en-GB" sz="900" dirty="0">
                          <a:effectLst/>
                          <a:latin typeface="+mn-lt"/>
                          <a:ea typeface="Calibri" panose="020F0502020204030204" pitchFamily="34" charset="0"/>
                          <a:cs typeface="Times New Roman" panose="02020603050405020304" pitchFamily="18" charset="0"/>
                        </a:rPr>
                        <a:t>Keeping mental healthy – How to look after our own mental wellbeing</a:t>
                      </a:r>
                    </a:p>
                  </a:txBody>
                  <a:tcPr marL="68580" marR="68580" marT="0" marB="0">
                    <a:solidFill>
                      <a:schemeClr val="accent4">
                        <a:lumMod val="20000"/>
                        <a:lumOff val="80000"/>
                      </a:schemeClr>
                    </a:solidFill>
                  </a:tcPr>
                </a:tc>
                <a:extLst>
                  <a:ext uri="{0D108BD9-81ED-4DB2-BD59-A6C34878D82A}">
                    <a16:rowId xmlns:a16="http://schemas.microsoft.com/office/drawing/2014/main" val="1922308226"/>
                  </a:ext>
                </a:extLst>
              </a:tr>
              <a:tr h="231321">
                <a:tc>
                  <a:txBody>
                    <a:bodyPr/>
                    <a:lstStyle/>
                    <a:p>
                      <a:pPr>
                        <a:lnSpc>
                          <a:spcPct val="100000"/>
                        </a:lnSpc>
                        <a:spcBef>
                          <a:spcPts val="0"/>
                        </a:spcBef>
                        <a:spcAft>
                          <a:spcPts val="0"/>
                        </a:spcAft>
                      </a:pPr>
                      <a:r>
                        <a:rPr lang="en-US" sz="900" b="1" u="none" dirty="0" err="1">
                          <a:effectLst/>
                          <a:latin typeface="+mn-lt"/>
                          <a:ea typeface="Calibri" panose="020F0502020204030204" pitchFamily="34" charset="0"/>
                          <a:cs typeface="Calibri" panose="020F0502020204030204" pitchFamily="34" charset="0"/>
                        </a:rPr>
                        <a:t>Maths</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gn="ct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gn="ct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6">
                        <a:lumMod val="20000"/>
                        <a:lumOff val="80000"/>
                      </a:schemeClr>
                    </a:solidFill>
                  </a:tcPr>
                </a:tc>
                <a:tc>
                  <a:txBody>
                    <a:bodyPr/>
                    <a:lstStyle/>
                    <a:p>
                      <a:pPr algn="ct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rgbClr val="F6C5FF"/>
                    </a:solidFill>
                  </a:tcPr>
                </a:tc>
                <a:tc>
                  <a:txBody>
                    <a:bodyPr/>
                    <a:lstStyle/>
                    <a:p>
                      <a:pPr algn="ct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4">
                        <a:lumMod val="20000"/>
                        <a:lumOff val="80000"/>
                      </a:schemeClr>
                    </a:solidFill>
                  </a:tcPr>
                </a:tc>
                <a:extLst>
                  <a:ext uri="{0D108BD9-81ED-4DB2-BD59-A6C34878D82A}">
                    <a16:rowId xmlns:a16="http://schemas.microsoft.com/office/drawing/2014/main" val="688137644"/>
                  </a:ext>
                </a:extLst>
              </a:tr>
              <a:tr h="963386">
                <a:tc>
                  <a:txBody>
                    <a:bodyPr/>
                    <a:lstStyle/>
                    <a:p>
                      <a:pPr>
                        <a:lnSpc>
                          <a:spcPct val="100000"/>
                        </a:lnSpc>
                        <a:spcBef>
                          <a:spcPts val="0"/>
                        </a:spcBef>
                        <a:spcAft>
                          <a:spcPts val="0"/>
                        </a:spcAft>
                      </a:pPr>
                      <a:r>
                        <a:rPr lang="en-US" sz="900" b="1" u="none">
                          <a:effectLst/>
                          <a:latin typeface="+mn-lt"/>
                          <a:ea typeface="Calibri" panose="020F0502020204030204" pitchFamily="34" charset="0"/>
                          <a:cs typeface="Calibri" panose="020F0502020204030204" pitchFamily="34" charset="0"/>
                        </a:rPr>
                        <a:t>Science</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nSpc>
                          <a:spcPct val="100000"/>
                        </a:lnSpc>
                        <a:spcBef>
                          <a:spcPts val="0"/>
                        </a:spcBef>
                        <a:spcAft>
                          <a:spcPts val="0"/>
                        </a:spcAft>
                      </a:pPr>
                      <a:r>
                        <a:rPr lang="en-GB" sz="900" dirty="0">
                          <a:effectLst/>
                          <a:latin typeface="+mn-lt"/>
                          <a:ea typeface="Calibri" panose="020F0502020204030204" pitchFamily="34" charset="0"/>
                          <a:cs typeface="Times New Roman" panose="02020603050405020304" pitchFamily="18" charset="0"/>
                        </a:rPr>
                        <a:t>Minibeasts </a:t>
                      </a:r>
                    </a:p>
                    <a:p>
                      <a:pP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a:lnSpc>
                          <a:spcPct val="100000"/>
                        </a:lnSpc>
                        <a:spcBef>
                          <a:spcPts val="0"/>
                        </a:spcBef>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Plant detectives</a:t>
                      </a:r>
                    </a:p>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The children will name plants and describe their basic structure</a:t>
                      </a:r>
                    </a:p>
                    <a:p>
                      <a:pPr>
                        <a:lnSpc>
                          <a:spcPct val="100000"/>
                        </a:lnSpc>
                        <a:spcBef>
                          <a:spcPts val="0"/>
                        </a:spcBef>
                        <a:spcAft>
                          <a:spcPts val="0"/>
                        </a:spcAft>
                      </a:pPr>
                      <a:endParaRPr lang="en-US" sz="900" dirty="0">
                        <a:solidFill>
                          <a:srgbClr val="000000"/>
                        </a:solidFill>
                        <a:effectLst/>
                        <a:latin typeface="+mn-lt"/>
                        <a:ea typeface="Calibri" panose="020F0502020204030204" pitchFamily="34" charset="0"/>
                        <a:cs typeface="Calibri" panose="020F0502020204030204" pitchFamily="34" charset="0"/>
                      </a:endParaRPr>
                    </a:p>
                  </a:txBody>
                  <a:tcPr marL="68580" marR="68580" marT="0" marB="0">
                    <a:solidFill>
                      <a:schemeClr val="accent6">
                        <a:lumMod val="20000"/>
                        <a:lumOff val="80000"/>
                      </a:schemeClr>
                    </a:solidFill>
                  </a:tcPr>
                </a:tc>
                <a:tc>
                  <a:txBody>
                    <a:bodyPr/>
                    <a:lstStyle/>
                    <a:p>
                      <a:pPr>
                        <a:lnSpc>
                          <a:spcPct val="100000"/>
                        </a:lnSpc>
                        <a:spcBef>
                          <a:spcPts val="0"/>
                        </a:spcBef>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Can you see me?</a:t>
                      </a:r>
                    </a:p>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The children will investigate light including reflection and shadows</a:t>
                      </a:r>
                    </a:p>
                    <a:p>
                      <a:pPr>
                        <a:lnSpc>
                          <a:spcPct val="100000"/>
                        </a:lnSpc>
                        <a:spcBef>
                          <a:spcPts val="0"/>
                        </a:spcBef>
                        <a:spcAft>
                          <a:spcPts val="0"/>
                        </a:spcAft>
                      </a:pPr>
                      <a:endParaRPr lang="en-US" sz="900" dirty="0">
                        <a:solidFill>
                          <a:srgbClr val="000000"/>
                        </a:solidFill>
                        <a:effectLst/>
                        <a:latin typeface="+mn-lt"/>
                        <a:ea typeface="Calibri" panose="020F0502020204030204" pitchFamily="34" charset="0"/>
                        <a:cs typeface="Calibri" panose="020F0502020204030204" pitchFamily="34" charset="0"/>
                      </a:endParaRPr>
                    </a:p>
                  </a:txBody>
                  <a:tcPr marL="68580" marR="68580" marT="0" marB="0">
                    <a:solidFill>
                      <a:srgbClr val="F6C5FF"/>
                    </a:solidFill>
                  </a:tcPr>
                </a:tc>
                <a:tc>
                  <a:txBody>
                    <a:bodyPr/>
                    <a:lstStyle/>
                    <a:p>
                      <a:pPr>
                        <a:lnSpc>
                          <a:spcPct val="100000"/>
                        </a:lnSpc>
                        <a:spcBef>
                          <a:spcPts val="0"/>
                        </a:spcBef>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Living things and habitats</a:t>
                      </a:r>
                      <a:endParaRPr lang="en-US" sz="900" dirty="0">
                        <a:solidFill>
                          <a:srgbClr val="000000"/>
                        </a:solidFill>
                        <a:effectLst/>
                        <a:latin typeface="+mn-lt"/>
                        <a:ea typeface="Calibri" panose="020F0502020204030204" pitchFamily="34" charset="0"/>
                        <a:cs typeface="Calibri" panose="020F0502020204030204" pitchFamily="34" charset="0"/>
                      </a:endParaRPr>
                    </a:p>
                    <a:p>
                      <a:pPr>
                        <a:lnSpc>
                          <a:spcPct val="100000"/>
                        </a:lnSpc>
                        <a:spcBef>
                          <a:spcPts val="0"/>
                        </a:spcBef>
                        <a:spcAft>
                          <a:spcPts val="0"/>
                        </a:spcAft>
                      </a:pPr>
                      <a:endParaRPr lang="en-US" sz="900" dirty="0">
                        <a:solidFill>
                          <a:srgbClr val="000000"/>
                        </a:solidFill>
                        <a:effectLst/>
                        <a:latin typeface="+mn-lt"/>
                        <a:ea typeface="Calibri" panose="020F0502020204030204" pitchFamily="34" charset="0"/>
                        <a:cs typeface="Calibri" panose="020F0502020204030204" pitchFamily="34" charset="0"/>
                      </a:endParaRPr>
                    </a:p>
                  </a:txBody>
                  <a:tcPr marL="68580" marR="68580" marT="0" marB="0">
                    <a:solidFill>
                      <a:schemeClr val="accent4">
                        <a:lumMod val="20000"/>
                        <a:lumOff val="80000"/>
                      </a:schemeClr>
                    </a:solidFill>
                  </a:tcPr>
                </a:tc>
                <a:extLst>
                  <a:ext uri="{0D108BD9-81ED-4DB2-BD59-A6C34878D82A}">
                    <a16:rowId xmlns:a16="http://schemas.microsoft.com/office/drawing/2014/main" val="790587680"/>
                  </a:ext>
                </a:extLst>
              </a:tr>
              <a:tr h="709204">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History</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rowSpan="2">
                  <a:txBody>
                    <a:bodyPr/>
                    <a:lstStyle/>
                    <a:p>
                      <a:pPr algn="l">
                        <a:lnSpc>
                          <a:spcPct val="107000"/>
                        </a:lnSpc>
                        <a:spcAft>
                          <a:spcPts val="800"/>
                        </a:spcAft>
                      </a:pPr>
                      <a:r>
                        <a:rPr lang="en-GB" sz="1300" b="1" dirty="0">
                          <a:effectLst/>
                          <a:latin typeface="NTFPreCursivefk"/>
                          <a:ea typeface="Times New Roman" panose="02020603050405020304" pitchFamily="18"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solidFill>
                      <a:schemeClr val="accent5">
                        <a:lumMod val="20000"/>
                        <a:lumOff val="80000"/>
                      </a:schemeClr>
                    </a:solidFill>
                  </a:tcPr>
                </a:tc>
                <a:tc>
                  <a:txBody>
                    <a:bodyPr/>
                    <a:lstStyle/>
                    <a:p>
                      <a:pPr algn="l">
                        <a:lnSpc>
                          <a:spcPct val="107000"/>
                        </a:lnSpc>
                        <a:spcAft>
                          <a:spcPts val="800"/>
                        </a:spcAft>
                      </a:pPr>
                      <a:r>
                        <a:rPr lang="en-GB" sz="1000" dirty="0">
                          <a:solidFill>
                            <a:srgbClr val="002060"/>
                          </a:solidFill>
                          <a:effectLst/>
                          <a:latin typeface="+mn-lt"/>
                          <a:ea typeface="Calibri" panose="020F0502020204030204" pitchFamily="34" charset="0"/>
                          <a:cs typeface="Calibri" panose="020F0502020204030204" pitchFamily="34" charset="0"/>
                        </a:rPr>
                        <a:t>Was the Great Fire of London really that Great?                                     </a:t>
                      </a:r>
                      <a:r>
                        <a:rPr lang="en-GB" sz="1000" dirty="0">
                          <a:effectLst/>
                          <a:latin typeface="+mn-lt"/>
                          <a:ea typeface="Calibri" panose="020F0502020204030204" pitchFamily="34" charset="0"/>
                          <a:cs typeface="Arial" panose="020B0604020202020204" pitchFamily="34" charset="0"/>
                        </a:rPr>
                        <a:t>events beyond living memory that are significant nationally or globally</a:t>
                      </a:r>
                      <a:endParaRPr lang="en-GB" sz="1000" dirty="0">
                        <a:effectLst/>
                        <a:latin typeface="+mn-lt"/>
                        <a:ea typeface="Calibri" panose="020F0502020204030204" pitchFamily="34" charset="0"/>
                        <a:cs typeface="Times New Roman" panose="02020603050405020304" pitchFamily="18" charset="0"/>
                      </a:endParaRPr>
                    </a:p>
                  </a:txBody>
                  <a:tcPr marL="114300" marR="114300" marT="0" marB="0">
                    <a:solidFill>
                      <a:schemeClr val="accent6">
                        <a:lumMod val="20000"/>
                        <a:lumOff val="80000"/>
                      </a:schemeClr>
                    </a:solidFill>
                  </a:tcPr>
                </a:tc>
                <a:tc>
                  <a:txBody>
                    <a:bodyPr/>
                    <a:lstStyle/>
                    <a:p>
                      <a:pPr algn="l">
                        <a:lnSpc>
                          <a:spcPct val="107000"/>
                        </a:lnSpc>
                        <a:spcAft>
                          <a:spcPts val="800"/>
                        </a:spcAft>
                      </a:pPr>
                      <a:r>
                        <a:rPr lang="en-GB" sz="1000" b="1" dirty="0">
                          <a:solidFill>
                            <a:schemeClr val="tx1"/>
                          </a:solidFill>
                          <a:effectLst/>
                          <a:latin typeface="+mn-lt"/>
                          <a:ea typeface="Calibri" panose="020F0502020204030204" pitchFamily="34" charset="0"/>
                          <a:cs typeface="Calibri" panose="020F0502020204030204" pitchFamily="34" charset="0"/>
                        </a:rPr>
                        <a:t>How have the Ancient Greeks influenced us today?  </a:t>
                      </a:r>
                      <a:r>
                        <a:rPr lang="en-GB" sz="1000" dirty="0">
                          <a:effectLst/>
                          <a:latin typeface="+mn-lt"/>
                          <a:ea typeface="Calibri" panose="020F0502020204030204" pitchFamily="34" charset="0"/>
                          <a:cs typeface="Arial" panose="020B0604020202020204" pitchFamily="34" charset="0"/>
                        </a:rPr>
                        <a:t>Ancient Greece – a study of Greek life and achievements and their influence on the western world</a:t>
                      </a:r>
                      <a:endParaRPr lang="en-GB" sz="1000" dirty="0">
                        <a:effectLst/>
                        <a:latin typeface="+mn-lt"/>
                        <a:ea typeface="Calibri" panose="020F0502020204030204" pitchFamily="34" charset="0"/>
                        <a:cs typeface="Times New Roman" panose="02020603050405020304" pitchFamily="18" charset="0"/>
                      </a:endParaRPr>
                    </a:p>
                  </a:txBody>
                  <a:tcPr marL="114300" marR="114300" marT="0" marB="0">
                    <a:solidFill>
                      <a:srgbClr val="F6C5FF"/>
                    </a:solidFill>
                  </a:tcPr>
                </a:tc>
                <a:tc rowSpan="2">
                  <a:txBody>
                    <a:bodyPr/>
                    <a:lstStyle/>
                    <a:p>
                      <a:pPr algn="l">
                        <a:lnSpc>
                          <a:spcPct val="107000"/>
                        </a:lnSpc>
                        <a:spcAft>
                          <a:spcPts val="800"/>
                        </a:spcAft>
                      </a:pPr>
                      <a:r>
                        <a:rPr lang="en-GB" sz="900" b="1" dirty="0">
                          <a:solidFill>
                            <a:schemeClr val="tx1"/>
                          </a:solidFill>
                          <a:effectLst/>
                          <a:latin typeface="+mn-lt"/>
                          <a:cs typeface="Calibri" panose="020F0502020204030204" pitchFamily="34" charset="0"/>
                        </a:rPr>
                        <a:t>Is</a:t>
                      </a:r>
                      <a:r>
                        <a:rPr lang="en-GB" sz="900" b="1" dirty="0">
                          <a:solidFill>
                            <a:schemeClr val="tx1"/>
                          </a:solidFill>
                          <a:effectLst/>
                          <a:latin typeface="+mn-lt"/>
                        </a:rPr>
                        <a:t> </a:t>
                      </a:r>
                      <a:r>
                        <a:rPr lang="en-GB" sz="900" b="1" dirty="0">
                          <a:solidFill>
                            <a:schemeClr val="tx1"/>
                          </a:solidFill>
                          <a:effectLst/>
                          <a:latin typeface="+mn-lt"/>
                          <a:cs typeface="Calibri" panose="020F0502020204030204" pitchFamily="34" charset="0"/>
                        </a:rPr>
                        <a:t>South America</a:t>
                      </a:r>
                      <a:r>
                        <a:rPr lang="en-GB" sz="900" b="1" dirty="0">
                          <a:solidFill>
                            <a:schemeClr val="tx1"/>
                          </a:solidFill>
                          <a:effectLst/>
                          <a:latin typeface="+mn-lt"/>
                        </a:rPr>
                        <a:t> </a:t>
                      </a:r>
                      <a:r>
                        <a:rPr lang="en-GB" sz="900" b="1" dirty="0">
                          <a:solidFill>
                            <a:schemeClr val="tx1"/>
                          </a:solidFill>
                          <a:effectLst/>
                          <a:latin typeface="+mn-lt"/>
                          <a:cs typeface="Calibri" panose="020F0502020204030204" pitchFamily="34" charset="0"/>
                        </a:rPr>
                        <a:t>just one big rainforest?</a:t>
                      </a:r>
                      <a:endParaRPr lang="en-GB" sz="900" b="1" dirty="0">
                        <a:solidFill>
                          <a:schemeClr val="tx1"/>
                        </a:solidFill>
                        <a:effectLst/>
                        <a:latin typeface="+mn-lt"/>
                        <a:cs typeface="Times New Roman" panose="02020603050405020304" pitchFamily="18" charset="0"/>
                      </a:endParaRPr>
                    </a:p>
                    <a:p>
                      <a:pPr marL="0" lvl="0" indent="0" algn="l">
                        <a:lnSpc>
                          <a:spcPct val="107000"/>
                        </a:lnSpc>
                        <a:spcAft>
                          <a:spcPts val="800"/>
                        </a:spcAft>
                        <a:buSzPts val="1000"/>
                        <a:buFont typeface="Symbol" panose="05050102010706020507" pitchFamily="18" charset="2"/>
                        <a:buNone/>
                        <a:tabLst>
                          <a:tab pos="457200" algn="l"/>
                        </a:tabLst>
                      </a:pPr>
                      <a:r>
                        <a:rPr lang="en-GB" sz="900" b="0" dirty="0">
                          <a:solidFill>
                            <a:schemeClr val="tx1"/>
                          </a:solidFill>
                          <a:effectLst/>
                          <a:latin typeface="+mn-lt"/>
                          <a:cs typeface="Arial" panose="020B0604020202020204" pitchFamily="34" charset="0"/>
                        </a:rPr>
                        <a:t>locate the world’s countries, using maps to focus on South America concentrating on South America’s environmental regions, key physical and human characteristics, countries, and major cities </a:t>
                      </a:r>
                      <a:endParaRPr lang="en-GB" sz="900" b="0" dirty="0">
                        <a:solidFill>
                          <a:schemeClr val="tx1"/>
                        </a:solidFill>
                        <a:effectLst/>
                        <a:latin typeface="+mn-lt"/>
                        <a:cs typeface="Times New Roman" panose="02020603050405020304" pitchFamily="18" charset="0"/>
                      </a:endParaRPr>
                    </a:p>
                    <a:p>
                      <a:pPr>
                        <a:lnSpc>
                          <a:spcPct val="100000"/>
                        </a:lnSpc>
                        <a:spcAft>
                          <a:spcPts val="0"/>
                        </a:spcAft>
                      </a:pPr>
                      <a:endParaRPr lang="en-GB" sz="800" b="0" u="none" dirty="0">
                        <a:effectLst/>
                        <a:latin typeface="+mn-lt"/>
                        <a:cs typeface="Times New Roman" panose="02020603050405020304" pitchFamily="18" charset="0"/>
                      </a:endParaRPr>
                    </a:p>
                    <a:p>
                      <a:pPr>
                        <a:lnSpc>
                          <a:spcPct val="100000"/>
                        </a:lnSpc>
                        <a:spcBef>
                          <a:spcPts val="0"/>
                        </a:spcBef>
                        <a:spcAft>
                          <a:spcPts val="0"/>
                        </a:spcAft>
                      </a:pPr>
                      <a:endParaRPr lang="en-GB" sz="900" b="0" u="none" dirty="0">
                        <a:effectLst/>
                        <a:latin typeface="+mn-lt"/>
                        <a:ea typeface="Calibri" panose="020F0502020204030204" pitchFamily="34" charset="0"/>
                        <a:cs typeface="Times New Roman" panose="02020603050405020304" pitchFamily="18" charset="0"/>
                      </a:endParaRPr>
                    </a:p>
                  </a:txBody>
                  <a:tcPr marL="68580" marR="68580" marT="0" marB="0">
                    <a:solidFill>
                      <a:schemeClr val="accent4">
                        <a:lumMod val="20000"/>
                        <a:lumOff val="80000"/>
                      </a:schemeClr>
                    </a:solidFill>
                  </a:tcPr>
                </a:tc>
                <a:extLst>
                  <a:ext uri="{0D108BD9-81ED-4DB2-BD59-A6C34878D82A}">
                    <a16:rowId xmlns:a16="http://schemas.microsoft.com/office/drawing/2014/main" val="4006263489"/>
                  </a:ext>
                </a:extLst>
              </a:tr>
              <a:tr h="456103">
                <a:tc>
                  <a:txBody>
                    <a:bodyPr/>
                    <a:lstStyle/>
                    <a:p>
                      <a:pPr>
                        <a:lnSpc>
                          <a:spcPct val="100000"/>
                        </a:lnSpc>
                        <a:spcBef>
                          <a:spcPts val="0"/>
                        </a:spcBef>
                        <a:spcAft>
                          <a:spcPts val="0"/>
                        </a:spcAft>
                      </a:pPr>
                      <a:r>
                        <a:rPr lang="en-US" sz="900" b="1" u="none">
                          <a:effectLst/>
                          <a:latin typeface="+mn-lt"/>
                          <a:ea typeface="Calibri" panose="020F0502020204030204" pitchFamily="34" charset="0"/>
                          <a:cs typeface="Calibri" panose="020F0502020204030204" pitchFamily="34" charset="0"/>
                        </a:rPr>
                        <a:t>Geography</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vMerge="1">
                  <a:txBody>
                    <a:bodyPr/>
                    <a:lstStyle/>
                    <a:p>
                      <a:pPr>
                        <a:lnSpc>
                          <a:spcPct val="100000"/>
                        </a:lnSpc>
                        <a:spcBef>
                          <a:spcPts val="0"/>
                        </a:spcBef>
                        <a:spcAft>
                          <a:spcPts val="0"/>
                        </a:spcAft>
                      </a:pPr>
                      <a:endParaRPr lang="en-GB" sz="900" b="0" u="none" dirty="0">
                        <a:effectLst/>
                        <a:latin typeface="+mn-lt"/>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algn="l">
                        <a:lnSpc>
                          <a:spcPct val="107000"/>
                        </a:lnSpc>
                        <a:spcAft>
                          <a:spcPts val="800"/>
                        </a:spcAft>
                      </a:pPr>
                      <a:r>
                        <a:rPr lang="en-GB" sz="1000" dirty="0">
                          <a:solidFill>
                            <a:srgbClr val="FF0000"/>
                          </a:solidFill>
                          <a:effectLst/>
                          <a:latin typeface="+mn-lt"/>
                          <a:ea typeface="Calibri" panose="020F0502020204030204" pitchFamily="34" charset="0"/>
                          <a:cs typeface="Calibri" panose="020F0502020204030204" pitchFamily="34" charset="0"/>
                        </a:rPr>
                        <a:t>What are the four countries, capital cities and surrounding seas of the UK? </a:t>
                      </a:r>
                      <a:r>
                        <a:rPr lang="en-GB" sz="1000" dirty="0">
                          <a:effectLst/>
                          <a:latin typeface="+mn-lt"/>
                          <a:ea typeface="Times New Roman" panose="02020603050405020304" pitchFamily="18" charset="0"/>
                          <a:cs typeface="Arial" panose="020B0604020202020204" pitchFamily="34" charset="0"/>
                        </a:rPr>
                        <a:t>name, locate and identify characteristics of the four countries and capital cities of the UK and its surrounding seas </a:t>
                      </a:r>
                      <a:endParaRPr lang="en-GB" sz="1000" dirty="0">
                        <a:effectLst/>
                        <a:latin typeface="+mn-lt"/>
                        <a:ea typeface="Times New Roman" panose="02020603050405020304" pitchFamily="18" charset="0"/>
                      </a:endParaRPr>
                    </a:p>
                  </a:txBody>
                  <a:tcPr marL="114300" marR="114300" marT="0" marB="0">
                    <a:solidFill>
                      <a:schemeClr val="accent6">
                        <a:lumMod val="20000"/>
                        <a:lumOff val="80000"/>
                      </a:schemeClr>
                    </a:solidFill>
                  </a:tcPr>
                </a:tc>
                <a:tc>
                  <a:txBody>
                    <a:bodyPr/>
                    <a:lstStyle/>
                    <a:p>
                      <a:pPr algn="l">
                        <a:lnSpc>
                          <a:spcPct val="107000"/>
                        </a:lnSpc>
                        <a:spcAft>
                          <a:spcPts val="800"/>
                        </a:spcAft>
                      </a:pPr>
                      <a:r>
                        <a:rPr lang="en-GB" sz="900" b="1" dirty="0">
                          <a:solidFill>
                            <a:schemeClr val="tx1"/>
                          </a:solidFill>
                          <a:effectLst/>
                          <a:latin typeface="+mn-lt"/>
                          <a:ea typeface="Calibri" panose="020F0502020204030204" pitchFamily="34" charset="0"/>
                          <a:cs typeface="Calibri" panose="020F0502020204030204" pitchFamily="34" charset="0"/>
                        </a:rPr>
                        <a:t>What are the similarities and differences between the different areas of Europe?  </a:t>
                      </a:r>
                      <a:endParaRPr lang="en-GB" sz="900" b="1" dirty="0">
                        <a:solidFill>
                          <a:schemeClr val="tx1"/>
                        </a:solidFill>
                        <a:effectLst/>
                        <a:latin typeface="+mn-lt"/>
                        <a:ea typeface="Calibri" panose="020F0502020204030204" pitchFamily="34" charset="0"/>
                        <a:cs typeface="Times New Roman" panose="02020603050405020304" pitchFamily="18" charset="0"/>
                      </a:endParaRPr>
                    </a:p>
                    <a:p>
                      <a:pPr marL="0" lvl="0" indent="0" algn="l">
                        <a:buSzPts val="1000"/>
                        <a:buFont typeface="Symbol" panose="05050102010706020507" pitchFamily="18" charset="2"/>
                        <a:buNone/>
                        <a:tabLst>
                          <a:tab pos="457200" algn="l"/>
                        </a:tabLst>
                      </a:pPr>
                      <a:r>
                        <a:rPr lang="en-GB" sz="900" dirty="0">
                          <a:solidFill>
                            <a:srgbClr val="FF0000"/>
                          </a:solidFill>
                          <a:effectLst/>
                          <a:latin typeface="+mn-lt"/>
                          <a:ea typeface="Times New Roman" panose="02020603050405020304" pitchFamily="18" charset="0"/>
                          <a:cs typeface="Calibri" panose="020F0502020204030204" pitchFamily="34" charset="0"/>
                        </a:rPr>
                        <a:t> </a:t>
                      </a:r>
                      <a:r>
                        <a:rPr lang="en-GB" sz="900" dirty="0">
                          <a:effectLst/>
                          <a:latin typeface="+mn-lt"/>
                          <a:ea typeface="Times New Roman" panose="02020603050405020304" pitchFamily="18" charset="0"/>
                          <a:cs typeface="Arial" panose="020B0604020202020204" pitchFamily="34" charset="0"/>
                        </a:rPr>
                        <a:t>locate the world’s countries, using maps to focus on Europe (including the location of Russia) concentrating on Europe’s environmental regions, key physical and human characteristics, countries, and major cities </a:t>
                      </a:r>
                      <a:endParaRPr lang="en-GB" sz="900" dirty="0">
                        <a:effectLst/>
                        <a:latin typeface="+mn-lt"/>
                        <a:ea typeface="Times New Roman" panose="02020603050405020304" pitchFamily="18" charset="0"/>
                      </a:endParaRPr>
                    </a:p>
                  </a:txBody>
                  <a:tcPr marL="68580" marR="68580" marT="0" marB="0">
                    <a:solidFill>
                      <a:srgbClr val="F6C5FF"/>
                    </a:solidFill>
                  </a:tcPr>
                </a:tc>
                <a:tc vMerge="1">
                  <a:txBody>
                    <a:bodyPr/>
                    <a:lstStyle/>
                    <a:p>
                      <a:pP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4">
                        <a:lumMod val="20000"/>
                        <a:lumOff val="80000"/>
                      </a:schemeClr>
                    </a:solidFill>
                  </a:tcPr>
                </a:tc>
                <a:extLst>
                  <a:ext uri="{0D108BD9-81ED-4DB2-BD59-A6C34878D82A}">
                    <a16:rowId xmlns:a16="http://schemas.microsoft.com/office/drawing/2014/main" val="4070353573"/>
                  </a:ext>
                </a:extLst>
              </a:tr>
              <a:tr h="625937">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Music</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nSpc>
                          <a:spcPct val="100000"/>
                        </a:lnSpc>
                        <a:spcBef>
                          <a:spcPts val="0"/>
                        </a:spcBef>
                        <a:spcAft>
                          <a:spcPts val="0"/>
                        </a:spcAft>
                      </a:pPr>
                      <a:r>
                        <a:rPr lang="en-US" sz="900" b="0" dirty="0">
                          <a:effectLst/>
                          <a:latin typeface="+mn-lt"/>
                          <a:ea typeface="Calibri" panose="020F0502020204030204" pitchFamily="34" charset="0"/>
                          <a:cs typeface="Calibri" panose="020F0502020204030204" pitchFamily="34" charset="0"/>
                        </a:rPr>
                        <a:t>TBC</a:t>
                      </a:r>
                    </a:p>
                  </a:txBody>
                  <a:tcPr marL="68580" marR="68580" marT="0" marB="0">
                    <a:solidFill>
                      <a:schemeClr val="accent5">
                        <a:lumMod val="20000"/>
                        <a:lumOff val="80000"/>
                      </a:schemeClr>
                    </a:solidFill>
                  </a:tcPr>
                </a:tc>
                <a:tc>
                  <a:txBody>
                    <a:bodyPr/>
                    <a:lstStyle/>
                    <a:p>
                      <a:pP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6">
                        <a:lumMod val="20000"/>
                        <a:lumOff val="80000"/>
                      </a:schemeClr>
                    </a:solidFill>
                  </a:tcPr>
                </a:tc>
                <a:tc>
                  <a:txBody>
                    <a:bodyPr/>
                    <a:lstStyle/>
                    <a:p>
                      <a:pPr>
                        <a:lnSpc>
                          <a:spcPct val="100000"/>
                        </a:lnSpc>
                        <a:spcBef>
                          <a:spcPts val="0"/>
                        </a:spcBef>
                        <a:spcAft>
                          <a:spcPts val="0"/>
                        </a:spcAft>
                      </a:pPr>
                      <a:r>
                        <a:rPr lang="en-GB" sz="900" b="1" u="sng" dirty="0">
                          <a:effectLst/>
                          <a:latin typeface="+mn-lt"/>
                          <a:ea typeface="Calibri" panose="020F0502020204030204" pitchFamily="34" charset="0"/>
                          <a:cs typeface="Times New Roman" panose="02020603050405020304" pitchFamily="18" charset="0"/>
                        </a:rPr>
                        <a:t>Stone Age Man</a:t>
                      </a:r>
                    </a:p>
                    <a:p>
                      <a:pPr>
                        <a:lnSpc>
                          <a:spcPct val="100000"/>
                        </a:lnSpc>
                        <a:spcBef>
                          <a:spcPts val="0"/>
                        </a:spcBef>
                        <a:spcAft>
                          <a:spcPts val="0"/>
                        </a:spcAft>
                      </a:pPr>
                      <a:r>
                        <a:rPr lang="en-GB" sz="900" dirty="0">
                          <a:effectLst/>
                          <a:latin typeface="+mn-lt"/>
                          <a:ea typeface="Calibri" panose="020F0502020204030204" pitchFamily="34" charset="0"/>
                          <a:cs typeface="Times New Roman" panose="02020603050405020304" pitchFamily="18" charset="0"/>
                        </a:rPr>
                        <a:t>Using Stone Age as a stimulus create their own lyrics to a known melody to create a new version of a song; use rhythmic notation to write short rhythmic phrases</a:t>
                      </a:r>
                    </a:p>
                  </a:txBody>
                  <a:tcPr marL="68580" marR="68580" marT="0" marB="0">
                    <a:solidFill>
                      <a:srgbClr val="F6C5FF"/>
                    </a:solidFill>
                  </a:tcPr>
                </a:tc>
                <a:tc>
                  <a:txBody>
                    <a:bodyPr/>
                    <a:lstStyle/>
                    <a:p>
                      <a:pPr>
                        <a:lnSpc>
                          <a:spcPct val="100000"/>
                        </a:lnSpc>
                        <a:spcBef>
                          <a:spcPts val="0"/>
                        </a:spcBef>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Storytelling through Gamelan</a:t>
                      </a:r>
                    </a:p>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Pupils will explore the musical techniques of Gamelan music and use them to tell a story through a musical performance.</a:t>
                      </a:r>
                    </a:p>
                  </a:txBody>
                  <a:tcPr marL="68580" marR="68580" marT="0" marB="0">
                    <a:solidFill>
                      <a:schemeClr val="accent4">
                        <a:lumMod val="20000"/>
                        <a:lumOff val="80000"/>
                      </a:schemeClr>
                    </a:solidFill>
                  </a:tcPr>
                </a:tc>
                <a:extLst>
                  <a:ext uri="{0D108BD9-81ED-4DB2-BD59-A6C34878D82A}">
                    <a16:rowId xmlns:a16="http://schemas.microsoft.com/office/drawing/2014/main" val="477297320"/>
                  </a:ext>
                </a:extLst>
              </a:tr>
              <a:tr h="456103">
                <a:tc>
                  <a:txBody>
                    <a:bodyPr/>
                    <a:lstStyle/>
                    <a:p>
                      <a:pPr>
                        <a:lnSpc>
                          <a:spcPct val="100000"/>
                        </a:lnSpc>
                        <a:spcBef>
                          <a:spcPts val="0"/>
                        </a:spcBef>
                        <a:spcAft>
                          <a:spcPts val="0"/>
                        </a:spcAft>
                      </a:pPr>
                      <a:r>
                        <a:rPr lang="en-US" sz="900" b="1" u="none">
                          <a:effectLst/>
                          <a:latin typeface="+mn-lt"/>
                          <a:ea typeface="Calibri" panose="020F0502020204030204" pitchFamily="34" charset="0"/>
                          <a:cs typeface="Calibri" panose="020F0502020204030204" pitchFamily="34" charset="0"/>
                        </a:rPr>
                        <a:t>Computing</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a:txBody>
                    <a:bodyPr/>
                    <a:lstStyle/>
                    <a:p>
                      <a:r>
                        <a:rPr lang="en-US" sz="900" kern="1200" dirty="0">
                          <a:solidFill>
                            <a:schemeClr val="tx1"/>
                          </a:solidFill>
                          <a:effectLst/>
                          <a:latin typeface="+mn-lt"/>
                          <a:ea typeface="+mn-ea"/>
                          <a:cs typeface="+mn-cs"/>
                        </a:rPr>
                        <a:t>Understanding the world</a:t>
                      </a:r>
                      <a:endParaRPr lang="en-GB" sz="900" kern="1200" dirty="0">
                        <a:solidFill>
                          <a:schemeClr val="tx1"/>
                        </a:solidFill>
                        <a:effectLst/>
                        <a:latin typeface="+mn-lt"/>
                        <a:ea typeface="+mn-ea"/>
                        <a:cs typeface="+mn-cs"/>
                      </a:endParaRPr>
                    </a:p>
                    <a:p>
                      <a:r>
                        <a:rPr lang="en-US" sz="900" kern="1200" dirty="0">
                          <a:solidFill>
                            <a:schemeClr val="tx1"/>
                          </a:solidFill>
                          <a:effectLst/>
                          <a:latin typeface="+mn-lt"/>
                          <a:ea typeface="+mn-ea"/>
                          <a:cs typeface="+mn-cs"/>
                        </a:rPr>
                        <a:t>Completes a simple program on a computer. Uses ICT hardware to interact with age-appropriate computer software. (40-60) Early Learning Goal Children </a:t>
                      </a:r>
                      <a:r>
                        <a:rPr lang="en-US" sz="900" kern="1200" dirty="0" err="1">
                          <a:solidFill>
                            <a:schemeClr val="tx1"/>
                          </a:solidFill>
                          <a:effectLst/>
                          <a:latin typeface="+mn-lt"/>
                          <a:ea typeface="+mn-ea"/>
                          <a:cs typeface="+mn-cs"/>
                        </a:rPr>
                        <a:t>recognise</a:t>
                      </a:r>
                      <a:r>
                        <a:rPr lang="en-US" sz="900" kern="1200" dirty="0">
                          <a:solidFill>
                            <a:schemeClr val="tx1"/>
                          </a:solidFill>
                          <a:effectLst/>
                          <a:latin typeface="+mn-lt"/>
                          <a:ea typeface="+mn-ea"/>
                          <a:cs typeface="+mn-cs"/>
                        </a:rPr>
                        <a:t> that a range of technology is used in places such as homes and schools. They select and use technology for particular purposes</a:t>
                      </a:r>
                      <a:endParaRPr lang="en-GB" sz="900" dirty="0">
                        <a:effectLst/>
                        <a:latin typeface="+mn-lt"/>
                        <a:ea typeface="Calibri" panose="020F0502020204030204" pitchFamily="34" charset="0"/>
                        <a:cs typeface="Times New Roman" panose="02020603050405020304" pitchFamily="18" charset="0"/>
                      </a:endParaRPr>
                    </a:p>
                    <a:p>
                      <a:pP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marL="0" marR="0" lvl="0" indent="0" algn="l" defTabSz="1280206" rtl="0" eaLnBrk="1" fontAlgn="auto" latinLnBrk="0" hangingPunct="1">
                        <a:lnSpc>
                          <a:spcPct val="100000"/>
                        </a:lnSpc>
                        <a:spcBef>
                          <a:spcPts val="0"/>
                        </a:spcBef>
                        <a:spcAft>
                          <a:spcPts val="0"/>
                        </a:spcAft>
                        <a:buClrTx/>
                        <a:buSzTx/>
                        <a:buFontTx/>
                        <a:buNone/>
                        <a:tabLst/>
                        <a:defRPr/>
                      </a:pPr>
                      <a:r>
                        <a:rPr lang="en-US" sz="900" dirty="0">
                          <a:effectLst/>
                          <a:latin typeface="+mn-lt"/>
                          <a:ea typeface="Calibri" panose="020F0502020204030204" pitchFamily="34" charset="0"/>
                          <a:cs typeface="Calibri" panose="020F0502020204030204" pitchFamily="34" charset="0"/>
                        </a:rPr>
                        <a:t> </a:t>
                      </a:r>
                      <a:r>
                        <a:rPr lang="en-US" sz="1000" kern="1200" dirty="0">
                          <a:solidFill>
                            <a:schemeClr val="tx1"/>
                          </a:solidFill>
                          <a:effectLst/>
                          <a:latin typeface="+mn-lt"/>
                          <a:ea typeface="+mn-ea"/>
                          <a:cs typeface="+mn-cs"/>
                        </a:rPr>
                        <a:t>2.3 Spreadsheets</a:t>
                      </a:r>
                      <a:endParaRPr lang="en-GB" sz="1000" kern="1200" dirty="0">
                        <a:solidFill>
                          <a:schemeClr val="tx1"/>
                        </a:solidFill>
                        <a:effectLst/>
                        <a:latin typeface="+mn-lt"/>
                        <a:ea typeface="+mn-ea"/>
                        <a:cs typeface="+mn-cs"/>
                      </a:endParaRPr>
                    </a:p>
                    <a:p>
                      <a:pP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6">
                        <a:lumMod val="20000"/>
                        <a:lumOff val="80000"/>
                      </a:schemeClr>
                    </a:solidFill>
                  </a:tcPr>
                </a:tc>
                <a:tc>
                  <a:txBody>
                    <a:bodyPr/>
                    <a:lstStyle/>
                    <a:p>
                      <a:pPr>
                        <a:lnSpc>
                          <a:spcPct val="100000"/>
                        </a:lnSpc>
                        <a:spcBef>
                          <a:spcPts val="0"/>
                        </a:spcBef>
                        <a:spcAft>
                          <a:spcPts val="0"/>
                        </a:spcAft>
                      </a:pPr>
                      <a:r>
                        <a:rPr lang="en-US" sz="900" dirty="0">
                          <a:effectLst/>
                          <a:latin typeface="+mn-lt"/>
                          <a:ea typeface="Calibri" panose="020F0502020204030204" pitchFamily="34" charset="0"/>
                          <a:cs typeface="Calibri" panose="020F0502020204030204" pitchFamily="34" charset="0"/>
                        </a:rPr>
                        <a:t> Logo</a:t>
                      </a:r>
                    </a:p>
                    <a:p>
                      <a:pPr>
                        <a:lnSpc>
                          <a:spcPct val="100000"/>
                        </a:lnSpc>
                        <a:spcBef>
                          <a:spcPts val="0"/>
                        </a:spcBef>
                        <a:spcAft>
                          <a:spcPts val="0"/>
                        </a:spcAft>
                      </a:pPr>
                      <a:r>
                        <a:rPr lang="en-US" sz="900" dirty="0">
                          <a:effectLst/>
                          <a:latin typeface="+mn-lt"/>
                          <a:ea typeface="Calibri" panose="020F0502020204030204" pitchFamily="34" charset="0"/>
                          <a:cs typeface="Calibri" panose="020F0502020204030204" pitchFamily="34" charset="0"/>
                        </a:rPr>
                        <a:t>Hardware investigators</a:t>
                      </a: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rgbClr val="F6C5FF"/>
                    </a:solidFill>
                  </a:tcPr>
                </a:tc>
                <a:tc>
                  <a:txBody>
                    <a:bodyPr/>
                    <a:lstStyle/>
                    <a:p>
                      <a:pPr>
                        <a:lnSpc>
                          <a:spcPct val="100000"/>
                        </a:lnSpc>
                        <a:spcBef>
                          <a:spcPts val="0"/>
                        </a:spcBef>
                        <a:spcAft>
                          <a:spcPts val="0"/>
                        </a:spcAft>
                      </a:pPr>
                      <a:r>
                        <a:rPr lang="en-GB" sz="900" dirty="0">
                          <a:effectLst/>
                          <a:latin typeface="+mn-lt"/>
                          <a:ea typeface="Calibri" panose="020F0502020204030204" pitchFamily="34" charset="0"/>
                          <a:cs typeface="Times New Roman" panose="02020603050405020304" pitchFamily="18" charset="0"/>
                        </a:rPr>
                        <a:t>Blogging</a:t>
                      </a:r>
                    </a:p>
                  </a:txBody>
                  <a:tcPr marL="68580" marR="68580" marT="0" marB="0">
                    <a:solidFill>
                      <a:schemeClr val="accent4">
                        <a:lumMod val="20000"/>
                        <a:lumOff val="80000"/>
                      </a:schemeClr>
                    </a:solidFill>
                  </a:tcPr>
                </a:tc>
                <a:extLst>
                  <a:ext uri="{0D108BD9-81ED-4DB2-BD59-A6C34878D82A}">
                    <a16:rowId xmlns:a16="http://schemas.microsoft.com/office/drawing/2014/main" val="3194143715"/>
                  </a:ext>
                </a:extLst>
              </a:tr>
              <a:tr h="610697">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Art and Design</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endParaRPr lang="en-US" sz="900" b="0" u="none" dirty="0">
                        <a:effectLst/>
                        <a:latin typeface="+mn-lt"/>
                        <a:ea typeface="Calibri" panose="020F0502020204030204" pitchFamily="34" charset="0"/>
                        <a:cs typeface="Calibri" panose="020F0502020204030204" pitchFamily="34" charset="0"/>
                      </a:endParaRPr>
                    </a:p>
                  </a:txBody>
                  <a:tcPr marL="68580" marR="68580" marT="0" marB="0">
                    <a:solidFill>
                      <a:schemeClr val="accent5">
                        <a:lumMod val="20000"/>
                        <a:lumOff val="80000"/>
                      </a:schemeClr>
                    </a:solidFill>
                  </a:tcPr>
                </a:tc>
                <a:tc>
                  <a:txBody>
                    <a:bodyPr/>
                    <a:lstStyle/>
                    <a:p>
                      <a:r>
                        <a:rPr lang="en-GB" sz="900" b="1" u="sng" kern="1200" dirty="0">
                          <a:solidFill>
                            <a:schemeClr val="tx1"/>
                          </a:solidFill>
                          <a:effectLst/>
                          <a:latin typeface="+mn-lt"/>
                          <a:ea typeface="+mn-ea"/>
                          <a:cs typeface="+mn-cs"/>
                          <a:hlinkClick r:id="rId3"/>
                        </a:rPr>
                        <a:t>Expressive Painting</a:t>
                      </a:r>
                      <a:endParaRPr lang="en-GB" sz="900" b="1" kern="1200" dirty="0">
                        <a:solidFill>
                          <a:schemeClr val="tx1"/>
                        </a:solidFill>
                        <a:effectLst/>
                        <a:latin typeface="+mn-lt"/>
                        <a:ea typeface="+mn-ea"/>
                        <a:cs typeface="+mn-cs"/>
                      </a:endParaRPr>
                    </a:p>
                    <a:p>
                      <a:r>
                        <a:rPr lang="en-GB" sz="900" kern="1200" dirty="0">
                          <a:solidFill>
                            <a:schemeClr val="tx1"/>
                          </a:solidFill>
                          <a:effectLst/>
                          <a:latin typeface="+mn-lt"/>
                          <a:ea typeface="+mn-ea"/>
                          <a:cs typeface="+mn-cs"/>
                        </a:rPr>
                        <a:t>Explore how painters sometimes use paint in an expressive and gestural way. Explore colour mixing and experimental mark making to create abstract still life</a:t>
                      </a:r>
                      <a:endParaRPr lang="en-GB" sz="900" b="0" u="none" dirty="0"/>
                    </a:p>
                    <a:p>
                      <a:pP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6">
                        <a:lumMod val="20000"/>
                        <a:lumOff val="80000"/>
                      </a:schemeClr>
                    </a:solidFill>
                  </a:tcPr>
                </a:tc>
                <a:tc>
                  <a:txBody>
                    <a:bodyPr/>
                    <a:lstStyle/>
                    <a:p>
                      <a:r>
                        <a:rPr lang="en-US" sz="900" dirty="0">
                          <a:effectLst/>
                          <a:latin typeface="+mn-lt"/>
                          <a:ea typeface="Calibri" panose="020F0502020204030204" pitchFamily="34" charset="0"/>
                          <a:cs typeface="Calibri" panose="020F0502020204030204" pitchFamily="34" charset="0"/>
                        </a:rPr>
                        <a:t> </a:t>
                      </a:r>
                      <a:r>
                        <a:rPr lang="en-GB" sz="1000" b="1" u="sng" kern="1200" dirty="0">
                          <a:solidFill>
                            <a:schemeClr val="tx1"/>
                          </a:solidFill>
                          <a:effectLst/>
                          <a:latin typeface="+mn-lt"/>
                          <a:ea typeface="+mn-ea"/>
                          <a:cs typeface="+mn-cs"/>
                          <a:hlinkClick r:id="rId4"/>
                        </a:rPr>
                        <a:t>Exploring Still Life</a:t>
                      </a:r>
                      <a:endParaRPr lang="en-GB" sz="1000" b="1" kern="1200" dirty="0">
                        <a:solidFill>
                          <a:schemeClr val="tx1"/>
                        </a:solidFill>
                        <a:effectLst/>
                        <a:latin typeface="+mn-lt"/>
                        <a:ea typeface="+mn-ea"/>
                        <a:cs typeface="+mn-cs"/>
                      </a:endParaRPr>
                    </a:p>
                    <a:p>
                      <a:r>
                        <a:rPr lang="en-GB" sz="1000" kern="1200" dirty="0">
                          <a:solidFill>
                            <a:schemeClr val="tx1"/>
                          </a:solidFill>
                          <a:effectLst/>
                          <a:latin typeface="+mn-lt"/>
                          <a:ea typeface="+mn-ea"/>
                          <a:cs typeface="+mn-cs"/>
                        </a:rPr>
                        <a:t>Explore artists working with the genre of still life, contemporary and more traditional. Create your own still life inspired art work</a:t>
                      </a:r>
                      <a:r>
                        <a:rPr lang="en-GB" sz="2520" kern="1200" dirty="0">
                          <a:solidFill>
                            <a:schemeClr val="tx1"/>
                          </a:solidFill>
                          <a:effectLst/>
                          <a:latin typeface="+mn-lt"/>
                          <a:ea typeface="+mn-ea"/>
                          <a:cs typeface="+mn-cs"/>
                        </a:rPr>
                        <a:t>.</a:t>
                      </a: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rgbClr val="F6C5FF"/>
                    </a:solidFill>
                  </a:tcPr>
                </a:tc>
                <a:tc>
                  <a:txBody>
                    <a:bodyPr/>
                    <a:lstStyle/>
                    <a:p>
                      <a:r>
                        <a:rPr lang="en-US" sz="900" dirty="0">
                          <a:effectLst/>
                          <a:latin typeface="+mn-lt"/>
                          <a:ea typeface="Calibri" panose="020F0502020204030204" pitchFamily="34" charset="0"/>
                          <a:cs typeface="Calibri" panose="020F0502020204030204" pitchFamily="34" charset="0"/>
                        </a:rPr>
                        <a:t> </a:t>
                      </a:r>
                      <a:r>
                        <a:rPr lang="en-GB" sz="1000" b="1" u="sng" kern="1200" dirty="0">
                          <a:solidFill>
                            <a:schemeClr val="tx1"/>
                          </a:solidFill>
                          <a:effectLst/>
                          <a:latin typeface="+mn-lt"/>
                          <a:ea typeface="+mn-ea"/>
                          <a:cs typeface="+mn-cs"/>
                          <a:hlinkClick r:id="rId5"/>
                        </a:rPr>
                        <a:t>Exploring Identity</a:t>
                      </a:r>
                      <a:endParaRPr lang="en-GB" sz="1000" b="1" kern="1200" dirty="0">
                        <a:solidFill>
                          <a:schemeClr val="tx1"/>
                        </a:solidFill>
                        <a:effectLst/>
                        <a:latin typeface="+mn-lt"/>
                        <a:ea typeface="+mn-ea"/>
                        <a:cs typeface="+mn-cs"/>
                      </a:endParaRPr>
                    </a:p>
                    <a:p>
                      <a:r>
                        <a:rPr lang="en-GB" sz="1000" kern="1200" dirty="0">
                          <a:solidFill>
                            <a:schemeClr val="tx1"/>
                          </a:solidFill>
                          <a:effectLst/>
                          <a:latin typeface="+mn-lt"/>
                          <a:ea typeface="+mn-ea"/>
                          <a:cs typeface="+mn-cs"/>
                        </a:rPr>
                        <a:t>Discover how artists use layers and juxtaposition to create artwork which explores identity. Make your own layered portrait.</a:t>
                      </a:r>
                      <a:endParaRPr lang="en-GB" sz="10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4">
                        <a:lumMod val="20000"/>
                        <a:lumOff val="80000"/>
                      </a:schemeClr>
                    </a:solidFill>
                  </a:tcPr>
                </a:tc>
                <a:extLst>
                  <a:ext uri="{0D108BD9-81ED-4DB2-BD59-A6C34878D82A}">
                    <a16:rowId xmlns:a16="http://schemas.microsoft.com/office/drawing/2014/main" val="3140158282"/>
                  </a:ext>
                </a:extLst>
              </a:tr>
              <a:tr h="609046">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Design Technology</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nSpc>
                          <a:spcPct val="100000"/>
                        </a:lnSpc>
                        <a:spcBef>
                          <a:spcPts val="0"/>
                        </a:spcBef>
                        <a:spcAft>
                          <a:spcPts val="0"/>
                        </a:spcAft>
                      </a:pPr>
                      <a:r>
                        <a:rPr lang="en-US" sz="900">
                          <a:solidFill>
                            <a:srgbClr val="000000"/>
                          </a:solidFill>
                          <a:effectLst/>
                          <a:latin typeface="+mn-lt"/>
                          <a:ea typeface="Calibri" panose="020F0502020204030204" pitchFamily="34" charset="0"/>
                          <a:cs typeface="Calibri" panose="020F0502020204030204" pitchFamily="34" charset="0"/>
                        </a:rPr>
                        <a:t>Make a bug hotel</a:t>
                      </a:r>
                      <a:endParaRPr lang="en-GB" sz="900">
                        <a:effectLst/>
                        <a:latin typeface="+mn-lt"/>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a:lnSpc>
                          <a:spcPct val="100000"/>
                        </a:lnSpc>
                        <a:spcBef>
                          <a:spcPts val="0"/>
                        </a:spcBef>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Textiles- Templates and Joining</a:t>
                      </a:r>
                    </a:p>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Designing, making and evaluating a puppet to perform a play</a:t>
                      </a:r>
                    </a:p>
                    <a:p>
                      <a:pPr>
                        <a:lnSpc>
                          <a:spcPct val="100000"/>
                        </a:lnSpc>
                        <a:spcBef>
                          <a:spcPts val="0"/>
                        </a:spcBef>
                        <a:spcAft>
                          <a:spcPts val="0"/>
                        </a:spcAft>
                      </a:pPr>
                      <a:endParaRPr lang="en-US" sz="900" dirty="0">
                        <a:solidFill>
                          <a:srgbClr val="000000"/>
                        </a:solidFill>
                        <a:effectLst/>
                        <a:latin typeface="+mn-lt"/>
                        <a:ea typeface="Calibri" panose="020F0502020204030204" pitchFamily="34" charset="0"/>
                        <a:cs typeface="Calibri" panose="020F0502020204030204" pitchFamily="34" charset="0"/>
                      </a:endParaRPr>
                    </a:p>
                    <a:p>
                      <a:pPr>
                        <a:lnSpc>
                          <a:spcPct val="100000"/>
                        </a:lnSpc>
                        <a:spcBef>
                          <a:spcPts val="0"/>
                        </a:spcBef>
                        <a:spcAft>
                          <a:spcPts val="0"/>
                        </a:spcAft>
                      </a:pPr>
                      <a:r>
                        <a:rPr lang="en-US" sz="900" b="1" i="1" dirty="0">
                          <a:solidFill>
                            <a:srgbClr val="000000"/>
                          </a:solidFill>
                          <a:effectLst/>
                          <a:latin typeface="+mn-lt"/>
                          <a:ea typeface="Calibri" panose="020F0502020204030204" pitchFamily="34" charset="0"/>
                          <a:cs typeface="Calibri" panose="020F0502020204030204" pitchFamily="34" charset="0"/>
                        </a:rPr>
                        <a:t>Performing Puppets</a:t>
                      </a:r>
                    </a:p>
                  </a:txBody>
                  <a:tcPr marL="68580" marR="68580" marT="0" marB="0">
                    <a:solidFill>
                      <a:schemeClr val="accent6">
                        <a:lumMod val="20000"/>
                        <a:lumOff val="80000"/>
                      </a:schemeClr>
                    </a:solidFill>
                  </a:tcPr>
                </a:tc>
                <a:tc>
                  <a:txBody>
                    <a:bodyPr/>
                    <a:lstStyle/>
                    <a:p>
                      <a:pPr>
                        <a:lnSpc>
                          <a:spcPct val="100000"/>
                        </a:lnSpc>
                        <a:spcBef>
                          <a:spcPts val="0"/>
                        </a:spcBef>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Textiles- 2d shape to 3d Product</a:t>
                      </a:r>
                    </a:p>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Designing, making and evaluating a holder/ pure/ wallet for a friend or relative</a:t>
                      </a:r>
                    </a:p>
                    <a:p>
                      <a:pPr>
                        <a:lnSpc>
                          <a:spcPct val="100000"/>
                        </a:lnSpc>
                        <a:spcBef>
                          <a:spcPts val="0"/>
                        </a:spcBef>
                        <a:spcAft>
                          <a:spcPts val="0"/>
                        </a:spcAft>
                      </a:pPr>
                      <a:r>
                        <a:rPr lang="en-US" sz="900" b="1" i="1" dirty="0">
                          <a:solidFill>
                            <a:srgbClr val="000000"/>
                          </a:solidFill>
                          <a:effectLst/>
                          <a:latin typeface="+mn-lt"/>
                          <a:ea typeface="Calibri" panose="020F0502020204030204" pitchFamily="34" charset="0"/>
                          <a:cs typeface="Calibri" panose="020F0502020204030204" pitchFamily="34" charset="0"/>
                        </a:rPr>
                        <a:t>Bendy Bags</a:t>
                      </a:r>
                    </a:p>
                    <a:p>
                      <a:pPr>
                        <a:lnSpc>
                          <a:spcPct val="100000"/>
                        </a:lnSpc>
                        <a:spcBef>
                          <a:spcPts val="0"/>
                        </a:spcBef>
                        <a:spcAft>
                          <a:spcPts val="0"/>
                        </a:spcAft>
                      </a:pPr>
                      <a:endParaRPr lang="en-US" sz="900" dirty="0">
                        <a:solidFill>
                          <a:srgbClr val="000000"/>
                        </a:solidFill>
                        <a:effectLst/>
                        <a:latin typeface="+mn-lt"/>
                        <a:ea typeface="Calibri" panose="020F0502020204030204" pitchFamily="34" charset="0"/>
                        <a:cs typeface="Calibri" panose="020F0502020204030204" pitchFamily="34" charset="0"/>
                      </a:endParaRPr>
                    </a:p>
                  </a:txBody>
                  <a:tcPr marL="68580" marR="68580" marT="0" marB="0">
                    <a:solidFill>
                      <a:srgbClr val="F6C5FF"/>
                    </a:solidFill>
                  </a:tcPr>
                </a:tc>
                <a:tc>
                  <a:txBody>
                    <a:bodyPr/>
                    <a:lstStyle/>
                    <a:p>
                      <a:pPr>
                        <a:lnSpc>
                          <a:spcPct val="100000"/>
                        </a:lnSpc>
                        <a:spcBef>
                          <a:spcPts val="0"/>
                        </a:spcBef>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Textiles- Combining Different Fabric Shapes</a:t>
                      </a:r>
                    </a:p>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Designing, making and evaluating a felt phone case</a:t>
                      </a:r>
                    </a:p>
                    <a:p>
                      <a:pPr>
                        <a:lnSpc>
                          <a:spcPct val="100000"/>
                        </a:lnSpc>
                        <a:spcBef>
                          <a:spcPts val="0"/>
                        </a:spcBef>
                        <a:spcAft>
                          <a:spcPts val="0"/>
                        </a:spcAft>
                      </a:pPr>
                      <a:endParaRPr lang="en-US" sz="900" dirty="0">
                        <a:solidFill>
                          <a:srgbClr val="000000"/>
                        </a:solidFill>
                        <a:effectLst/>
                        <a:latin typeface="+mn-lt"/>
                        <a:ea typeface="Calibri" panose="020F0502020204030204" pitchFamily="34" charset="0"/>
                        <a:cs typeface="Calibri" panose="020F0502020204030204" pitchFamily="34" charset="0"/>
                      </a:endParaRPr>
                    </a:p>
                    <a:p>
                      <a:pPr>
                        <a:lnSpc>
                          <a:spcPct val="100000"/>
                        </a:lnSpc>
                        <a:spcBef>
                          <a:spcPts val="0"/>
                        </a:spcBef>
                        <a:spcAft>
                          <a:spcPts val="0"/>
                        </a:spcAft>
                      </a:pPr>
                      <a:r>
                        <a:rPr lang="en-US" sz="900" b="1" i="1" dirty="0">
                          <a:solidFill>
                            <a:srgbClr val="000000"/>
                          </a:solidFill>
                          <a:effectLst/>
                          <a:latin typeface="+mn-lt"/>
                          <a:ea typeface="Calibri" panose="020F0502020204030204" pitchFamily="34" charset="0"/>
                          <a:cs typeface="Calibri" panose="020F0502020204030204" pitchFamily="34" charset="0"/>
                        </a:rPr>
                        <a:t>Felt Phone Cases</a:t>
                      </a:r>
                    </a:p>
                    <a:p>
                      <a:pPr>
                        <a:lnSpc>
                          <a:spcPct val="100000"/>
                        </a:lnSpc>
                        <a:spcBef>
                          <a:spcPts val="0"/>
                        </a:spcBef>
                        <a:spcAft>
                          <a:spcPts val="0"/>
                        </a:spcAft>
                      </a:pPr>
                      <a:endParaRPr lang="en-US" sz="900" dirty="0">
                        <a:solidFill>
                          <a:srgbClr val="000000"/>
                        </a:solidFill>
                        <a:effectLst/>
                        <a:latin typeface="+mn-lt"/>
                        <a:ea typeface="Calibri" panose="020F0502020204030204" pitchFamily="34" charset="0"/>
                        <a:cs typeface="Calibri" panose="020F0502020204030204" pitchFamily="34" charset="0"/>
                      </a:endParaRPr>
                    </a:p>
                  </a:txBody>
                  <a:tcPr marL="68580" marR="68580" marT="0" marB="0">
                    <a:solidFill>
                      <a:schemeClr val="accent4">
                        <a:lumMod val="20000"/>
                        <a:lumOff val="80000"/>
                      </a:schemeClr>
                    </a:solidFill>
                  </a:tcPr>
                </a:tc>
                <a:extLst>
                  <a:ext uri="{0D108BD9-81ED-4DB2-BD59-A6C34878D82A}">
                    <a16:rowId xmlns:a16="http://schemas.microsoft.com/office/drawing/2014/main" val="962623156"/>
                  </a:ext>
                </a:extLst>
              </a:tr>
              <a:tr h="415809">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Modern Foreign Languages</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gn="ct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gn="ct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6">
                        <a:lumMod val="20000"/>
                        <a:lumOff val="80000"/>
                      </a:schemeClr>
                    </a:solidFill>
                  </a:tcPr>
                </a:tc>
                <a:tc gridSpan="2">
                  <a:txBody>
                    <a:bodyPr/>
                    <a:lstStyle/>
                    <a:p>
                      <a:pPr algn="ctr"/>
                      <a:r>
                        <a:rPr lang="en-US" sz="900" b="1" dirty="0">
                          <a:solidFill>
                            <a:srgbClr val="000000"/>
                          </a:solidFill>
                          <a:effectLst/>
                          <a:latin typeface="+mn-lt"/>
                          <a:ea typeface="Times New Roman" panose="02020603050405020304" pitchFamily="18" charset="0"/>
                          <a:cs typeface="Arial" panose="020B0604020202020204" pitchFamily="34" charset="0"/>
                        </a:rPr>
                        <a:t>¿</a:t>
                      </a:r>
                      <a:r>
                        <a:rPr lang="en-US" sz="900" b="1" dirty="0" err="1">
                          <a:solidFill>
                            <a:srgbClr val="000000"/>
                          </a:solidFill>
                          <a:effectLst/>
                          <a:latin typeface="+mn-lt"/>
                          <a:ea typeface="Times New Roman" panose="02020603050405020304" pitchFamily="18" charset="0"/>
                          <a:cs typeface="Arial" panose="020B0604020202020204" pitchFamily="34" charset="0"/>
                        </a:rPr>
                        <a:t>Tienes</a:t>
                      </a:r>
                      <a:r>
                        <a:rPr lang="en-US" sz="900" b="1" dirty="0">
                          <a:solidFill>
                            <a:srgbClr val="000000"/>
                          </a:solidFill>
                          <a:effectLst/>
                          <a:latin typeface="+mn-lt"/>
                          <a:ea typeface="Times New Roman" panose="02020603050405020304" pitchFamily="18" charset="0"/>
                          <a:cs typeface="Arial" panose="020B0604020202020204" pitchFamily="34" charset="0"/>
                        </a:rPr>
                        <a:t> </a:t>
                      </a:r>
                      <a:r>
                        <a:rPr lang="en-US" sz="900" b="1" dirty="0" err="1">
                          <a:solidFill>
                            <a:srgbClr val="000000"/>
                          </a:solidFill>
                          <a:effectLst/>
                          <a:latin typeface="+mn-lt"/>
                          <a:ea typeface="Times New Roman" panose="02020603050405020304" pitchFamily="18" charset="0"/>
                          <a:cs typeface="Arial" panose="020B0604020202020204" pitchFamily="34" charset="0"/>
                        </a:rPr>
                        <a:t>hambre</a:t>
                      </a:r>
                      <a:r>
                        <a:rPr lang="en-US" sz="900" b="1" dirty="0">
                          <a:solidFill>
                            <a:srgbClr val="000000"/>
                          </a:solidFill>
                          <a:effectLst/>
                          <a:latin typeface="+mn-lt"/>
                          <a:ea typeface="Times New Roman" panose="02020603050405020304" pitchFamily="18" charset="0"/>
                          <a:cs typeface="Arial" panose="020B0604020202020204" pitchFamily="34" charset="0"/>
                        </a:rPr>
                        <a:t>?</a:t>
                      </a:r>
                      <a:endParaRPr lang="en-GB" sz="900" dirty="0">
                        <a:effectLst/>
                        <a:latin typeface="+mn-lt"/>
                        <a:ea typeface="Times New Roman" panose="02020603050405020304" pitchFamily="18" charset="0"/>
                      </a:endParaRPr>
                    </a:p>
                    <a:p>
                      <a:pPr algn="ctr"/>
                      <a:r>
                        <a:rPr lang="en-US" sz="900" b="1" dirty="0">
                          <a:solidFill>
                            <a:srgbClr val="000000"/>
                          </a:solidFill>
                          <a:effectLst/>
                          <a:latin typeface="+mn-lt"/>
                          <a:ea typeface="Times New Roman" panose="02020603050405020304" pitchFamily="18" charset="0"/>
                          <a:cs typeface="Arial" panose="020B0604020202020204" pitchFamily="34" charset="0"/>
                        </a:rPr>
                        <a:t>(Are you hungry?)</a:t>
                      </a:r>
                      <a:endParaRPr lang="en-GB" sz="900" dirty="0">
                        <a:effectLst/>
                        <a:latin typeface="+mn-lt"/>
                        <a:ea typeface="Times New Roman" panose="02020603050405020304" pitchFamily="18" charset="0"/>
                      </a:endParaRPr>
                    </a:p>
                    <a:p>
                      <a:pPr algn="ctr"/>
                      <a:r>
                        <a:rPr lang="en-US" sz="900" dirty="0">
                          <a:effectLst/>
                          <a:latin typeface="+mn-lt"/>
                          <a:ea typeface="Times New Roman" panose="02020603050405020304" pitchFamily="18" charset="0"/>
                        </a:rPr>
                        <a:t>Giving opinions of singular foods</a:t>
                      </a:r>
                      <a:endParaRPr lang="en-GB" sz="900" dirty="0">
                        <a:effectLst/>
                        <a:latin typeface="+mn-lt"/>
                        <a:ea typeface="Times New Roman" panose="02020603050405020304" pitchFamily="18" charset="0"/>
                      </a:endParaRPr>
                    </a:p>
                  </a:txBody>
                  <a:tcPr marL="114300" marR="114300" marT="0" marB="0">
                    <a:solidFill>
                      <a:srgbClr val="F6C5FF"/>
                    </a:solidFill>
                  </a:tcPr>
                </a:tc>
                <a:tc hMerge="1">
                  <a:txBody>
                    <a:bodyPr/>
                    <a:lstStyle/>
                    <a:p>
                      <a:pPr algn="ct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4">
                        <a:lumMod val="20000"/>
                        <a:lumOff val="80000"/>
                      </a:schemeClr>
                    </a:solidFill>
                  </a:tcPr>
                </a:tc>
                <a:extLst>
                  <a:ext uri="{0D108BD9-81ED-4DB2-BD59-A6C34878D82A}">
                    <a16:rowId xmlns:a16="http://schemas.microsoft.com/office/drawing/2014/main" val="3675225481"/>
                  </a:ext>
                </a:extLst>
              </a:tr>
              <a:tr h="456103">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Physical Education</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gn="l">
                        <a:lnSpc>
                          <a:spcPct val="100000"/>
                        </a:lnSpc>
                        <a:spcBef>
                          <a:spcPts val="0"/>
                        </a:spcBef>
                        <a:spcAft>
                          <a:spcPts val="0"/>
                        </a:spcAft>
                      </a:pPr>
                      <a:r>
                        <a:rPr lang="en-GB" sz="1000" b="1" u="sng" dirty="0">
                          <a:effectLst/>
                          <a:latin typeface="+mn-lt"/>
                          <a:ea typeface="Calibri" panose="020F0502020204030204" pitchFamily="34" charset="0"/>
                          <a:cs typeface="Times New Roman" panose="02020603050405020304" pitchFamily="18" charset="0"/>
                        </a:rPr>
                        <a:t>Dance</a:t>
                      </a:r>
                    </a:p>
                  </a:txBody>
                  <a:tcPr marL="72009" marR="72009" marT="0" marB="0">
                    <a:solidFill>
                      <a:schemeClr val="accent5">
                        <a:lumMod val="20000"/>
                        <a:lumOff val="80000"/>
                      </a:schemeClr>
                    </a:solidFill>
                  </a:tcPr>
                </a:tc>
                <a:tc>
                  <a:txBody>
                    <a:bodyPr/>
                    <a:lstStyle/>
                    <a:p>
                      <a:pPr algn="l">
                        <a:lnSpc>
                          <a:spcPct val="100000"/>
                        </a:lnSpc>
                        <a:spcBef>
                          <a:spcPts val="0"/>
                        </a:spcBef>
                        <a:spcAft>
                          <a:spcPts val="0"/>
                        </a:spcAft>
                      </a:pPr>
                      <a:r>
                        <a:rPr lang="en-GB" sz="1000" b="1" u="sng" dirty="0">
                          <a:effectLst/>
                          <a:latin typeface="+mn-lt"/>
                          <a:ea typeface="Calibri" panose="020F0502020204030204" pitchFamily="34" charset="0"/>
                          <a:cs typeface="Times New Roman" panose="02020603050405020304" pitchFamily="18" charset="0"/>
                        </a:rPr>
                        <a:t>Dance</a:t>
                      </a:r>
                    </a:p>
                  </a:txBody>
                  <a:tcPr marL="72009" marR="72009" marT="0" marB="0">
                    <a:solidFill>
                      <a:schemeClr val="accent6">
                        <a:lumMod val="20000"/>
                        <a:lumOff val="80000"/>
                      </a:schemeClr>
                    </a:solidFill>
                  </a:tcPr>
                </a:tc>
                <a:tc>
                  <a:txBody>
                    <a:bodyPr/>
                    <a:lstStyle/>
                    <a:p>
                      <a:pPr algn="l">
                        <a:lnSpc>
                          <a:spcPct val="100000"/>
                        </a:lnSpc>
                        <a:spcBef>
                          <a:spcPts val="0"/>
                        </a:spcBef>
                        <a:spcAft>
                          <a:spcPts val="0"/>
                        </a:spcAft>
                      </a:pPr>
                      <a:r>
                        <a:rPr lang="en-GB" sz="1000" b="1" u="sng" dirty="0">
                          <a:effectLst/>
                          <a:latin typeface="+mn-lt"/>
                          <a:ea typeface="Calibri" panose="020F0502020204030204" pitchFamily="34" charset="0"/>
                          <a:cs typeface="Times New Roman" panose="02020603050405020304" pitchFamily="18" charset="0"/>
                        </a:rPr>
                        <a:t>Dance</a:t>
                      </a:r>
                    </a:p>
                  </a:txBody>
                  <a:tcPr marL="72009" marR="72009" marT="0" marB="0">
                    <a:solidFill>
                      <a:srgbClr val="F6C5FF"/>
                    </a:solidFill>
                  </a:tcPr>
                </a:tc>
                <a:tc>
                  <a:txBody>
                    <a:bodyPr/>
                    <a:lstStyle/>
                    <a:p>
                      <a:pPr algn="l">
                        <a:lnSpc>
                          <a:spcPct val="100000"/>
                        </a:lnSpc>
                        <a:spcBef>
                          <a:spcPts val="0"/>
                        </a:spcBef>
                        <a:spcAft>
                          <a:spcPts val="0"/>
                        </a:spcAft>
                      </a:pPr>
                      <a:r>
                        <a:rPr lang="en-GB" sz="1000" b="1" u="sng" dirty="0">
                          <a:effectLst/>
                          <a:latin typeface="+mn-lt"/>
                          <a:ea typeface="Calibri" panose="020F0502020204030204" pitchFamily="34" charset="0"/>
                          <a:cs typeface="Times New Roman" panose="02020603050405020304" pitchFamily="18" charset="0"/>
                        </a:rPr>
                        <a:t>Dance</a:t>
                      </a:r>
                    </a:p>
                  </a:txBody>
                  <a:tcPr marL="72009" marR="72009" marT="0" marB="0">
                    <a:solidFill>
                      <a:schemeClr val="accent4">
                        <a:lumMod val="20000"/>
                        <a:lumOff val="80000"/>
                      </a:schemeClr>
                    </a:solidFill>
                  </a:tcPr>
                </a:tc>
                <a:extLst>
                  <a:ext uri="{0D108BD9-81ED-4DB2-BD59-A6C34878D82A}">
                    <a16:rowId xmlns:a16="http://schemas.microsoft.com/office/drawing/2014/main" val="4210588608"/>
                  </a:ext>
                </a:extLst>
              </a:tr>
            </a:tbl>
          </a:graphicData>
        </a:graphic>
      </p:graphicFrame>
      <p:sp>
        <p:nvSpPr>
          <p:cNvPr id="5" name="Rectangle 3">
            <a:extLst>
              <a:ext uri="{FF2B5EF4-FFF2-40B4-BE49-F238E27FC236}">
                <a16:creationId xmlns:a16="http://schemas.microsoft.com/office/drawing/2014/main" id="{1335E127-A88D-9E41-8ABF-20520A2D7E4B}"/>
              </a:ext>
            </a:extLst>
          </p:cNvPr>
          <p:cNvSpPr>
            <a:spLocks noChangeArrowheads="1"/>
          </p:cNvSpPr>
          <p:nvPr/>
        </p:nvSpPr>
        <p:spPr bwMode="auto">
          <a:xfrm>
            <a:off x="1705560" y="41825"/>
            <a:ext cx="9390480" cy="9557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8169" tIns="59084" rIns="118169" bIns="59084" numCol="1" anchor="ctr" anchorCtr="0" compatLnSpc="1">
            <a:prstTxWarp prst="textNoShape">
              <a:avLst/>
            </a:prstTxWarp>
            <a:spAutoFit/>
          </a:bodyPr>
          <a:lstStyle>
            <a:lvl1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1pPr>
            <a:lvl2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2pPr>
            <a:lvl3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3pPr>
            <a:lvl4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4pPr>
            <a:lvl5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5pPr>
            <a:lvl6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6pPr>
            <a:lvl7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7pPr>
            <a:lvl8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8pPr>
            <a:lvl9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9pPr>
          </a:lstStyle>
          <a:p>
            <a:pPr algn="ctr" defTabSz="1181722">
              <a:tabLst>
                <a:tab pos="3703139" algn="ctr"/>
                <a:tab pos="7406278" algn="r"/>
              </a:tabLst>
            </a:pPr>
            <a:r>
              <a:rPr lang="en-US" altLang="en-US" sz="3108" b="1" u="sng" dirty="0">
                <a:solidFill>
                  <a:srgbClr val="C00000"/>
                </a:solidFill>
                <a:latin typeface="Century Gothic" panose="020B0502020202020204" pitchFamily="34" charset="0"/>
                <a:ea typeface="Calibri" panose="020F0502020204030204" pitchFamily="34" charset="0"/>
                <a:cs typeface="Times New Roman" panose="02020603050405020304" pitchFamily="18" charset="0"/>
              </a:rPr>
              <a:t>Curriculum Mapping Cycle B</a:t>
            </a:r>
            <a:endParaRPr lang="en-US" altLang="en-US" sz="1292" dirty="0"/>
          </a:p>
          <a:p>
            <a:pPr algn="ctr" defTabSz="1181722">
              <a:tabLst>
                <a:tab pos="3703139" algn="ctr"/>
                <a:tab pos="7406278" algn="r"/>
              </a:tabLst>
            </a:pPr>
            <a:r>
              <a:rPr lang="en-US" altLang="en-US" sz="2327" dirty="0"/>
              <a:t>Spring (ii)</a:t>
            </a:r>
          </a:p>
        </p:txBody>
      </p:sp>
      <p:pic>
        <p:nvPicPr>
          <p:cNvPr id="6" name="Picture 1" descr="A close up of a sign&#10;&#10;Description automatically generated">
            <a:extLst>
              <a:ext uri="{FF2B5EF4-FFF2-40B4-BE49-F238E27FC236}">
                <a16:creationId xmlns:a16="http://schemas.microsoft.com/office/drawing/2014/main" id="{2B1E8C80-792E-7B43-8424-4BC66D1C111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765876" y="209548"/>
            <a:ext cx="752203" cy="96938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54C7D783-5F06-384D-AFCF-EA9174B3A540}"/>
              </a:ext>
            </a:extLst>
          </p:cNvPr>
          <p:cNvSpPr/>
          <p:nvPr/>
        </p:nvSpPr>
        <p:spPr>
          <a:xfrm>
            <a:off x="-1665953" y="148935"/>
            <a:ext cx="15053656" cy="370743"/>
          </a:xfrm>
          <a:prstGeom prst="rect">
            <a:avLst/>
          </a:prstGeom>
        </p:spPr>
        <p:txBody>
          <a:bodyPr wrap="square">
            <a:spAutoFit/>
          </a:bodyPr>
          <a:lstStyle/>
          <a:p>
            <a:pPr algn="ctr">
              <a:tabLst>
                <a:tab pos="3703549" algn="ctr"/>
                <a:tab pos="7407097" algn="r"/>
              </a:tabLst>
            </a:pPr>
            <a:r>
              <a:rPr lang="en-GB" sz="1809" dirty="0">
                <a:latin typeface="Segoe Print" panose="02000800000000000000" pitchFamily="2" charset="0"/>
                <a:ea typeface="Calibri" panose="020F0502020204030204" pitchFamily="34" charset="0"/>
                <a:cs typeface="Times New Roman" panose="02020603050405020304" pitchFamily="18" charset="0"/>
              </a:rPr>
              <a:t>Creativity *  Reverence and Respect  *  Hope  *  Perseverance  *   Wisdom  *  Forgiveness</a:t>
            </a:r>
            <a:endParaRPr lang="en-GB" sz="1809"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724500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D9F38862-412C-8848-8F73-8B58BFC7761A}"/>
              </a:ext>
            </a:extLst>
          </p:cNvPr>
          <p:cNvGraphicFramePr>
            <a:graphicFrameLocks noGrp="1"/>
          </p:cNvGraphicFramePr>
          <p:nvPr>
            <p:extLst>
              <p:ext uri="{D42A27DB-BD31-4B8C-83A1-F6EECF244321}">
                <p14:modId xmlns:p14="http://schemas.microsoft.com/office/powerpoint/2010/main" val="2423912865"/>
              </p:ext>
            </p:extLst>
          </p:nvPr>
        </p:nvGraphicFramePr>
        <p:xfrm>
          <a:off x="159026" y="1599651"/>
          <a:ext cx="12642574" cy="7826147"/>
        </p:xfrm>
        <a:graphic>
          <a:graphicData uri="http://schemas.openxmlformats.org/drawingml/2006/table">
            <a:tbl>
              <a:tblPr firstRow="1" bandRow="1">
                <a:tableStyleId>{5940675A-B579-460E-94D1-54222C63F5DA}</a:tableStyleId>
              </a:tblPr>
              <a:tblGrid>
                <a:gridCol w="1110885">
                  <a:extLst>
                    <a:ext uri="{9D8B030D-6E8A-4147-A177-3AD203B41FA5}">
                      <a16:colId xmlns:a16="http://schemas.microsoft.com/office/drawing/2014/main" val="567054839"/>
                    </a:ext>
                  </a:extLst>
                </a:gridCol>
                <a:gridCol w="2243899">
                  <a:extLst>
                    <a:ext uri="{9D8B030D-6E8A-4147-A177-3AD203B41FA5}">
                      <a16:colId xmlns:a16="http://schemas.microsoft.com/office/drawing/2014/main" val="2184383216"/>
                    </a:ext>
                  </a:extLst>
                </a:gridCol>
                <a:gridCol w="2410740">
                  <a:extLst>
                    <a:ext uri="{9D8B030D-6E8A-4147-A177-3AD203B41FA5}">
                      <a16:colId xmlns:a16="http://schemas.microsoft.com/office/drawing/2014/main" val="188528220"/>
                    </a:ext>
                  </a:extLst>
                </a:gridCol>
                <a:gridCol w="247650">
                  <a:extLst>
                    <a:ext uri="{9D8B030D-6E8A-4147-A177-3AD203B41FA5}">
                      <a16:colId xmlns:a16="http://schemas.microsoft.com/office/drawing/2014/main" val="1647273623"/>
                    </a:ext>
                  </a:extLst>
                </a:gridCol>
                <a:gridCol w="3507454">
                  <a:extLst>
                    <a:ext uri="{9D8B030D-6E8A-4147-A177-3AD203B41FA5}">
                      <a16:colId xmlns:a16="http://schemas.microsoft.com/office/drawing/2014/main" val="653123098"/>
                    </a:ext>
                  </a:extLst>
                </a:gridCol>
                <a:gridCol w="3121946">
                  <a:extLst>
                    <a:ext uri="{9D8B030D-6E8A-4147-A177-3AD203B41FA5}">
                      <a16:colId xmlns:a16="http://schemas.microsoft.com/office/drawing/2014/main" val="774761062"/>
                    </a:ext>
                  </a:extLst>
                </a:gridCol>
              </a:tblGrid>
              <a:tr h="442647">
                <a:tc>
                  <a:txBody>
                    <a:bodyPr/>
                    <a:lstStyle/>
                    <a:p>
                      <a:pPr algn="ctr">
                        <a:lnSpc>
                          <a:spcPct val="107000"/>
                        </a:lnSpc>
                        <a:spcAft>
                          <a:spcPts val="0"/>
                        </a:spcAft>
                      </a:pPr>
                      <a:endParaRPr lang="en-GB" sz="900" b="1" u="none"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40000"/>
                        <a:lumOff val="60000"/>
                      </a:schemeClr>
                    </a:solidFill>
                  </a:tcPr>
                </a:tc>
                <a:tc>
                  <a:txBody>
                    <a:bodyPr/>
                    <a:lstStyle/>
                    <a:p>
                      <a:pPr algn="ctr">
                        <a:lnSpc>
                          <a:spcPct val="107000"/>
                        </a:lnSpc>
                        <a:spcAft>
                          <a:spcPts val="0"/>
                        </a:spcAft>
                      </a:pPr>
                      <a:r>
                        <a:rPr lang="en-US" sz="900" b="1" u="sng" dirty="0">
                          <a:effectLst/>
                          <a:latin typeface="+mn-lt"/>
                          <a:ea typeface="Calibri" panose="020F0502020204030204" pitchFamily="34" charset="0"/>
                          <a:cs typeface="Calibri" panose="020F0502020204030204" pitchFamily="34" charset="0"/>
                        </a:rPr>
                        <a:t>EYFS</a:t>
                      </a:r>
                      <a:endParaRPr lang="en-GB" sz="900" b="1" u="sng"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gridSpan="2">
                  <a:txBody>
                    <a:bodyPr/>
                    <a:lstStyle/>
                    <a:p>
                      <a:pPr algn="ctr">
                        <a:lnSpc>
                          <a:spcPct val="107000"/>
                        </a:lnSpc>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Y1/2</a:t>
                      </a:r>
                      <a:endParaRPr lang="en-GB" sz="900" b="1" u="sng" dirty="0">
                        <a:effectLst/>
                        <a:latin typeface="+mn-lt"/>
                        <a:ea typeface="Calibri" panose="020F0502020204030204" pitchFamily="34" charset="0"/>
                        <a:cs typeface="Times New Roman" panose="02020603050405020304" pitchFamily="18" charset="0"/>
                      </a:endParaRPr>
                    </a:p>
                  </a:txBody>
                  <a:tcPr marL="72009" marR="72009" marT="0" marB="0">
                    <a:solidFill>
                      <a:schemeClr val="accent6">
                        <a:lumMod val="20000"/>
                        <a:lumOff val="80000"/>
                      </a:schemeClr>
                    </a:solidFill>
                  </a:tcPr>
                </a:tc>
                <a:tc hMerge="1">
                  <a:txBody>
                    <a:bodyPr/>
                    <a:lstStyle/>
                    <a:p>
                      <a:pPr algn="ctr">
                        <a:lnSpc>
                          <a:spcPct val="107000"/>
                        </a:lnSpc>
                        <a:spcAft>
                          <a:spcPts val="0"/>
                        </a:spcAft>
                      </a:pPr>
                      <a:endParaRPr lang="en-GB" sz="900" b="1" u="sng" dirty="0">
                        <a:effectLst/>
                        <a:latin typeface="+mn-lt"/>
                        <a:ea typeface="Calibri" panose="020F0502020204030204" pitchFamily="34" charset="0"/>
                        <a:cs typeface="Times New Roman" panose="02020603050405020304" pitchFamily="18" charset="0"/>
                      </a:endParaRPr>
                    </a:p>
                  </a:txBody>
                  <a:tcPr marL="72009" marR="72009" marT="0" marB="0">
                    <a:solidFill>
                      <a:schemeClr val="accent6">
                        <a:lumMod val="20000"/>
                        <a:lumOff val="80000"/>
                      </a:schemeClr>
                    </a:solidFill>
                  </a:tcPr>
                </a:tc>
                <a:tc>
                  <a:txBody>
                    <a:bodyPr/>
                    <a:lstStyle/>
                    <a:p>
                      <a:pPr algn="ctr">
                        <a:lnSpc>
                          <a:spcPct val="107000"/>
                        </a:lnSpc>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Y3/4</a:t>
                      </a:r>
                      <a:endParaRPr lang="en-GB" sz="900" b="1" u="sng" dirty="0">
                        <a:effectLst/>
                        <a:latin typeface="+mn-lt"/>
                        <a:ea typeface="Calibri" panose="020F0502020204030204" pitchFamily="34" charset="0"/>
                        <a:cs typeface="Times New Roman" panose="02020603050405020304" pitchFamily="18" charset="0"/>
                      </a:endParaRPr>
                    </a:p>
                  </a:txBody>
                  <a:tcPr marL="72009" marR="72009" marT="0" marB="0">
                    <a:solidFill>
                      <a:srgbClr val="F6C5FF"/>
                    </a:solidFill>
                  </a:tcPr>
                </a:tc>
                <a:tc>
                  <a:txBody>
                    <a:bodyPr/>
                    <a:lstStyle/>
                    <a:p>
                      <a:pPr algn="ctr">
                        <a:lnSpc>
                          <a:spcPct val="107000"/>
                        </a:lnSpc>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Y5/6</a:t>
                      </a:r>
                      <a:endParaRPr lang="en-GB" sz="900" b="1" u="sng" dirty="0">
                        <a:effectLst/>
                        <a:latin typeface="+mn-lt"/>
                        <a:ea typeface="Calibri" panose="020F0502020204030204" pitchFamily="34" charset="0"/>
                        <a:cs typeface="Times New Roman" panose="02020603050405020304" pitchFamily="18" charset="0"/>
                      </a:endParaRPr>
                    </a:p>
                  </a:txBody>
                  <a:tcPr marL="72009" marR="72009" marT="0" marB="0">
                    <a:solidFill>
                      <a:schemeClr val="accent4">
                        <a:lumMod val="20000"/>
                        <a:lumOff val="80000"/>
                      </a:schemeClr>
                    </a:solidFill>
                  </a:tcPr>
                </a:tc>
                <a:extLst>
                  <a:ext uri="{0D108BD9-81ED-4DB2-BD59-A6C34878D82A}">
                    <a16:rowId xmlns:a16="http://schemas.microsoft.com/office/drawing/2014/main" val="1847279511"/>
                  </a:ext>
                </a:extLst>
              </a:tr>
              <a:tr h="232273">
                <a:tc>
                  <a:txBody>
                    <a:bodyPr/>
                    <a:lstStyle/>
                    <a:p>
                      <a:pPr>
                        <a:lnSpc>
                          <a:spcPct val="100000"/>
                        </a:lnSpc>
                        <a:spcAft>
                          <a:spcPts val="0"/>
                        </a:spcAft>
                      </a:pPr>
                      <a:r>
                        <a:rPr lang="en-US" sz="900" b="1" u="none" dirty="0">
                          <a:effectLst/>
                          <a:latin typeface="+mn-lt"/>
                          <a:ea typeface="Calibri" panose="020F0502020204030204" pitchFamily="34" charset="0"/>
                          <a:cs typeface="Calibri" panose="020F0502020204030204" pitchFamily="34" charset="0"/>
                        </a:rPr>
                        <a:t>Christian Value</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gridSpan="5">
                  <a:txBody>
                    <a:bodyPr/>
                    <a:lstStyle/>
                    <a:p>
                      <a:pPr algn="ctr">
                        <a:lnSpc>
                          <a:spcPct val="107000"/>
                        </a:lnSpc>
                        <a:spcAft>
                          <a:spcPts val="0"/>
                        </a:spcAft>
                      </a:pPr>
                      <a:r>
                        <a:rPr lang="en-GB" sz="900" b="1" dirty="0">
                          <a:effectLst/>
                          <a:latin typeface="+mn-lt"/>
                          <a:ea typeface="Calibri" panose="020F0502020204030204" pitchFamily="34" charset="0"/>
                          <a:cs typeface="Times New Roman" panose="02020603050405020304" pitchFamily="18" charset="0"/>
                        </a:rPr>
                        <a:t>Compassion</a:t>
                      </a:r>
                    </a:p>
                  </a:txBody>
                  <a:tcPr marL="72009" marR="72009" marT="0" marB="0"/>
                </a:tc>
                <a:tc hMerge="1">
                  <a:txBody>
                    <a:bodyPr/>
                    <a:lstStyle/>
                    <a:p>
                      <a:pPr algn="ct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721" marR="55721" marT="0" marB="0"/>
                </a:tc>
                <a:tc hMerge="1">
                  <a:txBody>
                    <a:bodyPr/>
                    <a:lstStyle/>
                    <a:p>
                      <a:endParaRPr lang="en-US"/>
                    </a:p>
                  </a:txBody>
                  <a:tcPr/>
                </a:tc>
                <a:tc hMerge="1">
                  <a:txBody>
                    <a:bodyPr/>
                    <a:lstStyle/>
                    <a:p>
                      <a:endParaRPr lang="en-US"/>
                    </a:p>
                  </a:txBody>
                  <a:tcPr/>
                </a:tc>
                <a:tc hMerge="1">
                  <a:txBody>
                    <a:bodyPr/>
                    <a:lstStyle/>
                    <a:p>
                      <a:pPr algn="ct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721" marR="55721" marT="0" marB="0"/>
                </a:tc>
                <a:extLst>
                  <a:ext uri="{0D108BD9-81ED-4DB2-BD59-A6C34878D82A}">
                    <a16:rowId xmlns:a16="http://schemas.microsoft.com/office/drawing/2014/main" val="2368458065"/>
                  </a:ext>
                </a:extLst>
              </a:tr>
              <a:tr h="517664">
                <a:tc>
                  <a:txBody>
                    <a:bodyPr/>
                    <a:lstStyle/>
                    <a:p>
                      <a:pPr>
                        <a:lnSpc>
                          <a:spcPct val="100000"/>
                        </a:lnSpc>
                        <a:spcAft>
                          <a:spcPts val="0"/>
                        </a:spcAft>
                      </a:pPr>
                      <a:r>
                        <a:rPr lang="en-US" sz="900" b="1" u="none">
                          <a:effectLst/>
                          <a:latin typeface="+mn-lt"/>
                          <a:ea typeface="Calibri" panose="020F0502020204030204" pitchFamily="34" charset="0"/>
                          <a:cs typeface="Calibri" panose="020F0502020204030204" pitchFamily="34" charset="0"/>
                        </a:rPr>
                        <a:t>RE</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a:txBody>
                    <a:bodyPr/>
                    <a:lstStyle/>
                    <a:p>
                      <a:r>
                        <a:rPr lang="en-GB" sz="900" dirty="0">
                          <a:effectLst/>
                          <a:latin typeface="+mn-lt"/>
                          <a:ea typeface="Calibri" panose="020F0502020204030204" pitchFamily="34" charset="0"/>
                          <a:cs typeface="Times New Roman" panose="02020603050405020304" pitchFamily="18" charset="0"/>
                        </a:rPr>
                        <a:t>To the ends of the Earth</a:t>
                      </a:r>
                    </a:p>
                  </a:txBody>
                  <a:tcPr marL="68580" marR="68580" marT="0" marB="0">
                    <a:solidFill>
                      <a:schemeClr val="accent5">
                        <a:lumMod val="20000"/>
                        <a:lumOff val="80000"/>
                      </a:schemeClr>
                    </a:solidFill>
                  </a:tcPr>
                </a:tc>
                <a:tc>
                  <a:txBody>
                    <a:bodyPr/>
                    <a:lstStyle/>
                    <a:p>
                      <a:pPr marL="0" marR="0" lvl="0" indent="0" algn="l" defTabSz="1280206"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Dialogue and encounter y1</a:t>
                      </a:r>
                    </a:p>
                  </a:txBody>
                  <a:tcPr marL="68580" marR="68580" marT="0" marB="0">
                    <a:solidFill>
                      <a:schemeClr val="accent6">
                        <a:lumMod val="20000"/>
                        <a:lumOff val="80000"/>
                      </a:schemeClr>
                    </a:solidFill>
                  </a:tcPr>
                </a:tc>
                <a:tc gridSpan="2">
                  <a:txBody>
                    <a:bodyPr/>
                    <a:lstStyle/>
                    <a:p>
                      <a:pPr marL="0" marR="0" lvl="0" indent="0" algn="l" defTabSz="1280206"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mn-lt"/>
                          <a:ea typeface="Calibri" panose="020F0502020204030204" pitchFamily="34" charset="0"/>
                          <a:cs typeface="Times New Roman" panose="02020603050405020304" pitchFamily="18" charset="0"/>
                        </a:rPr>
                        <a:t>Dialogue and encounter y3</a:t>
                      </a:r>
                    </a:p>
                    <a:p>
                      <a:pPr marL="0" marR="0" lvl="0" indent="0" algn="l" defTabSz="1280206"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endParaRPr>
                    </a:p>
                  </a:txBody>
                  <a:tcPr marL="68580" marR="68580" marT="0" marB="0">
                    <a:solidFill>
                      <a:srgbClr val="F6C5FF"/>
                    </a:solidFill>
                  </a:tcPr>
                </a:tc>
                <a:tc hMerge="1">
                  <a:txBody>
                    <a:bodyPr/>
                    <a:lstStyle/>
                    <a:p>
                      <a:pPr>
                        <a:lnSpc>
                          <a:spcPct val="107000"/>
                        </a:lnSpc>
                        <a:spcAft>
                          <a:spcPts val="0"/>
                        </a:spcAft>
                      </a:pPr>
                      <a:r>
                        <a:rPr lang="en-US" sz="900">
                          <a:solidFill>
                            <a:srgbClr val="000000"/>
                          </a:solidFill>
                          <a:effectLst/>
                          <a:latin typeface="+mn-lt"/>
                          <a:ea typeface="Calibri" panose="020F0502020204030204" pitchFamily="34" charset="0"/>
                          <a:cs typeface="Calibri" panose="020F0502020204030204" pitchFamily="34" charset="0"/>
                        </a:rPr>
                        <a:t>Energy (Holy Spirit)</a:t>
                      </a:r>
                      <a:endParaRPr lang="en-GB" sz="9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US" sz="900">
                          <a:solidFill>
                            <a:srgbClr val="000000"/>
                          </a:solidFill>
                          <a:effectLst/>
                          <a:latin typeface="+mn-lt"/>
                          <a:ea typeface="Calibri" panose="020F0502020204030204" pitchFamily="34" charset="0"/>
                          <a:cs typeface="Calibri" panose="020F0502020204030204" pitchFamily="34" charset="0"/>
                        </a:rPr>
                        <a:t>Choices</a:t>
                      </a:r>
                      <a:endParaRPr lang="en-GB" sz="9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US" sz="900">
                          <a:solidFill>
                            <a:srgbClr val="000000"/>
                          </a:solidFill>
                          <a:effectLst/>
                          <a:latin typeface="+mn-lt"/>
                          <a:ea typeface="Calibri" panose="020F0502020204030204" pitchFamily="34" charset="0"/>
                          <a:cs typeface="Calibri" panose="020F0502020204030204" pitchFamily="34" charset="0"/>
                        </a:rPr>
                        <a:t>Special Places</a:t>
                      </a:r>
                      <a:endParaRPr lang="en-GB" sz="900">
                        <a:effectLst/>
                        <a:latin typeface="+mn-lt"/>
                        <a:ea typeface="Calibri" panose="020F0502020204030204" pitchFamily="34" charset="0"/>
                        <a:cs typeface="Times New Roman" panose="02020603050405020304" pitchFamily="18" charset="0"/>
                      </a:endParaRPr>
                    </a:p>
                  </a:txBody>
                  <a:tcPr marL="68580" marR="68580" marT="0" marB="0">
                    <a:solidFill>
                      <a:srgbClr val="F6C5FF"/>
                    </a:solidFill>
                  </a:tcPr>
                </a:tc>
                <a:tc>
                  <a:txBody>
                    <a:bodyPr/>
                    <a:lstStyle/>
                    <a:p>
                      <a:pPr marL="0" marR="0" lvl="0" indent="0" algn="l" defTabSz="1280206"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mn-lt"/>
                          <a:ea typeface="Calibri" panose="020F0502020204030204" pitchFamily="34" charset="0"/>
                          <a:cs typeface="Times New Roman" panose="02020603050405020304" pitchFamily="18" charset="0"/>
                        </a:rPr>
                        <a:t>Dialogue and encounter</a:t>
                      </a:r>
                    </a:p>
                    <a:p>
                      <a:pPr marL="0" marR="0" lvl="0" indent="0" algn="l" defTabSz="1280206"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yr5</a:t>
                      </a:r>
                    </a:p>
                  </a:txBody>
                  <a:tcPr marL="68580" marR="68580" marT="0" marB="0">
                    <a:solidFill>
                      <a:schemeClr val="accent4">
                        <a:lumMod val="20000"/>
                        <a:lumOff val="80000"/>
                      </a:schemeClr>
                    </a:solidFill>
                  </a:tcPr>
                </a:tc>
                <a:extLst>
                  <a:ext uri="{0D108BD9-81ED-4DB2-BD59-A6C34878D82A}">
                    <a16:rowId xmlns:a16="http://schemas.microsoft.com/office/drawing/2014/main" val="1159325325"/>
                  </a:ext>
                </a:extLst>
              </a:tr>
              <a:tr h="333849">
                <a:tc>
                  <a:txBody>
                    <a:bodyPr/>
                    <a:lstStyle/>
                    <a:p>
                      <a:pPr>
                        <a:lnSpc>
                          <a:spcPct val="100000"/>
                        </a:lnSpc>
                        <a:spcAft>
                          <a:spcPts val="0"/>
                        </a:spcAft>
                      </a:pPr>
                      <a:r>
                        <a:rPr lang="en-US" sz="900" b="1" u="none">
                          <a:effectLst/>
                          <a:latin typeface="+mn-lt"/>
                          <a:ea typeface="Calibri" panose="020F0502020204030204" pitchFamily="34" charset="0"/>
                          <a:cs typeface="Calibri" panose="020F0502020204030204" pitchFamily="34" charset="0"/>
                        </a:rPr>
                        <a:t>PSHE/ RSE</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nSpc>
                          <a:spcPct val="107000"/>
                        </a:lnSpc>
                        <a:spcAft>
                          <a:spcPts val="0"/>
                        </a:spcAft>
                      </a:pPr>
                      <a:r>
                        <a:rPr lang="en-US" sz="900" dirty="0">
                          <a:effectLst/>
                          <a:latin typeface="+mn-lt"/>
                          <a:ea typeface="Calibri" panose="020F0502020204030204" pitchFamily="34" charset="0"/>
                          <a:cs typeface="Calibri" panose="020F0502020204030204" pitchFamily="34" charset="0"/>
                        </a:rPr>
                        <a:t>RSE </a:t>
                      </a:r>
                      <a:r>
                        <a:rPr lang="en-GB" sz="1000" kern="1200" dirty="0">
                          <a:solidFill>
                            <a:schemeClr val="tx1"/>
                          </a:solidFill>
                          <a:effectLst/>
                          <a:latin typeface="+mn-lt"/>
                          <a:ea typeface="+mn-ea"/>
                          <a:cs typeface="+mn-cs"/>
                        </a:rPr>
                        <a:t>Living in Diverse Britain</a:t>
                      </a:r>
                      <a:endParaRPr lang="en-GB" sz="10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r>
                        <a:rPr lang="en-GB" sz="1000" kern="1200" dirty="0">
                          <a:solidFill>
                            <a:schemeClr val="tx1"/>
                          </a:solidFill>
                          <a:effectLst/>
                          <a:latin typeface="+mn-lt"/>
                          <a:ea typeface="+mn-ea"/>
                          <a:cs typeface="+mn-cs"/>
                        </a:rPr>
                        <a:t>Module 3- Religious understanding </a:t>
                      </a:r>
                    </a:p>
                    <a:p>
                      <a:r>
                        <a:rPr lang="en-GB" sz="1000" kern="1200" dirty="0">
                          <a:solidFill>
                            <a:schemeClr val="tx1"/>
                          </a:solidFill>
                          <a:effectLst/>
                          <a:latin typeface="+mn-lt"/>
                          <a:ea typeface="+mn-ea"/>
                          <a:cs typeface="+mn-cs"/>
                        </a:rPr>
                        <a:t>Module 3- Living in the wider world</a:t>
                      </a:r>
                    </a:p>
                    <a:p>
                      <a:r>
                        <a:rPr lang="en-GB" sz="1000" kern="1200" dirty="0">
                          <a:solidFill>
                            <a:schemeClr val="tx1"/>
                          </a:solidFill>
                          <a:effectLst/>
                          <a:latin typeface="+mn-lt"/>
                          <a:ea typeface="+mn-ea"/>
                          <a:cs typeface="+mn-cs"/>
                        </a:rPr>
                        <a:t>Diverse Britain</a:t>
                      </a:r>
                      <a:endParaRPr lang="en-GB" sz="10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6">
                        <a:lumMod val="20000"/>
                        <a:lumOff val="80000"/>
                      </a:schemeClr>
                    </a:solidFill>
                  </a:tcPr>
                </a:tc>
                <a:tc gridSpan="2">
                  <a:txBody>
                    <a:bodyPr/>
                    <a:lstStyle/>
                    <a:p>
                      <a:pPr marL="0" marR="0" lvl="0" indent="0" algn="l" defTabSz="1280206"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Module 3- Religious understanding </a:t>
                      </a:r>
                    </a:p>
                    <a:p>
                      <a:pPr marL="0" marR="0" lvl="0" indent="0" algn="l" defTabSz="1280206"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Module 3- Living in the wider world</a:t>
                      </a:r>
                    </a:p>
                    <a:p>
                      <a:pPr marL="0" marR="0" lvl="0" indent="0" algn="l" defTabSz="1280206"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Diverse Britain</a:t>
                      </a:r>
                      <a:endParaRPr kumimoji="0" lang="en-GB" sz="10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endParaRPr>
                    </a:p>
                  </a:txBody>
                  <a:tcPr marL="68580" marR="68580" marT="0" marB="0">
                    <a:solidFill>
                      <a:srgbClr val="F6C5FF"/>
                    </a:solidFill>
                  </a:tcPr>
                </a:tc>
                <a:tc hMerge="1">
                  <a:txBody>
                    <a:bodyPr/>
                    <a:lstStyle/>
                    <a:p>
                      <a:pPr>
                        <a:lnSpc>
                          <a:spcPct val="107000"/>
                        </a:lnSpc>
                        <a:spcAft>
                          <a:spcPts val="0"/>
                        </a:spcAft>
                      </a:pPr>
                      <a:r>
                        <a:rPr lang="en-US" sz="900">
                          <a:solidFill>
                            <a:srgbClr val="000000"/>
                          </a:solidFill>
                          <a:effectLst/>
                          <a:highlight>
                            <a:srgbClr val="00FFFF"/>
                          </a:highlight>
                          <a:latin typeface="+mn-lt"/>
                          <a:ea typeface="Calibri" panose="020F0502020204030204" pitchFamily="34" charset="0"/>
                          <a:cs typeface="Calibri" panose="020F0502020204030204" pitchFamily="34" charset="0"/>
                        </a:rPr>
                        <a:t>RSE living in the wider world, diverse Britain</a:t>
                      </a:r>
                      <a:endParaRPr lang="en-GB" sz="900">
                        <a:effectLst/>
                        <a:latin typeface="+mn-lt"/>
                        <a:ea typeface="Calibri" panose="020F0502020204030204" pitchFamily="34" charset="0"/>
                        <a:cs typeface="Times New Roman" panose="02020603050405020304" pitchFamily="18" charset="0"/>
                      </a:endParaRPr>
                    </a:p>
                  </a:txBody>
                  <a:tcPr marL="68580" marR="68580" marT="0" marB="0">
                    <a:solidFill>
                      <a:srgbClr val="F6C5FF"/>
                    </a:solidFill>
                  </a:tcPr>
                </a:tc>
                <a:tc>
                  <a:txBody>
                    <a:bodyPr/>
                    <a:lstStyle/>
                    <a:p>
                      <a:pPr marL="0" marR="0" lvl="0" indent="0" algn="l" defTabSz="1280206"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rPr>
                        <a:t>Module 3- Religious understanding </a:t>
                      </a:r>
                    </a:p>
                    <a:p>
                      <a:pPr marL="0" marR="0" lvl="0" indent="0" algn="l" defTabSz="1280206"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rPr>
                        <a:t>Module 3- Living in the wider world</a:t>
                      </a:r>
                    </a:p>
                    <a:p>
                      <a:pPr marL="0" marR="0" lvl="0" indent="0" algn="l" defTabSz="1280206"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rPr>
                        <a:t>Diverse Britain</a:t>
                      </a:r>
                      <a:endParaRPr kumimoji="0" lang="en-GB" sz="10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endParaRPr>
                    </a:p>
                  </a:txBody>
                  <a:tcPr marL="68580" marR="68580" marT="0" marB="0">
                    <a:solidFill>
                      <a:schemeClr val="accent4">
                        <a:lumMod val="20000"/>
                        <a:lumOff val="80000"/>
                      </a:schemeClr>
                    </a:solidFill>
                  </a:tcPr>
                </a:tc>
                <a:extLst>
                  <a:ext uri="{0D108BD9-81ED-4DB2-BD59-A6C34878D82A}">
                    <a16:rowId xmlns:a16="http://schemas.microsoft.com/office/drawing/2014/main" val="1922308226"/>
                  </a:ext>
                </a:extLst>
              </a:tr>
              <a:tr h="888489">
                <a:tc>
                  <a:txBody>
                    <a:bodyPr/>
                    <a:lstStyle/>
                    <a:p>
                      <a:pPr>
                        <a:lnSpc>
                          <a:spcPct val="100000"/>
                        </a:lnSpc>
                        <a:spcAft>
                          <a:spcPts val="0"/>
                        </a:spcAft>
                      </a:pPr>
                      <a:r>
                        <a:rPr lang="en-US" sz="900" b="1" u="none">
                          <a:effectLst/>
                          <a:latin typeface="+mn-lt"/>
                          <a:ea typeface="Calibri" panose="020F0502020204030204" pitchFamily="34" charset="0"/>
                          <a:cs typeface="Calibri" panose="020F0502020204030204" pitchFamily="34" charset="0"/>
                        </a:rPr>
                        <a:t>Science</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nSpc>
                          <a:spcPct val="107000"/>
                        </a:lnSpc>
                        <a:spcAft>
                          <a:spcPts val="0"/>
                        </a:spcAft>
                      </a:pPr>
                      <a:r>
                        <a:rPr lang="en-US" sz="900" b="1" u="sng" dirty="0">
                          <a:effectLst/>
                          <a:latin typeface="+mn-lt"/>
                          <a:ea typeface="Calibri" panose="020F0502020204030204" pitchFamily="34" charset="0"/>
                          <a:cs typeface="Calibri" panose="020F0502020204030204" pitchFamily="34" charset="0"/>
                        </a:rPr>
                        <a:t>Down in the Jungle</a:t>
                      </a:r>
                    </a:p>
                    <a:p>
                      <a:pPr>
                        <a:lnSpc>
                          <a:spcPct val="107000"/>
                        </a:lnSpc>
                        <a:spcAft>
                          <a:spcPts val="0"/>
                        </a:spcAft>
                      </a:pPr>
                      <a:r>
                        <a:rPr lang="en-US" sz="900" dirty="0">
                          <a:effectLst/>
                          <a:latin typeface="+mn-lt"/>
                          <a:ea typeface="Calibri" panose="020F0502020204030204" pitchFamily="34" charset="0"/>
                          <a:cs typeface="Calibri" panose="020F0502020204030204" pitchFamily="34" charset="0"/>
                        </a:rPr>
                        <a:t>The children will investigate animals from around the world including their habitats.  They will learn about what it is like in a jungle and they will explore hot and cold countries and the weather.</a:t>
                      </a: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a:lnSpc>
                          <a:spcPct val="107000"/>
                        </a:lnSpc>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Apprentice gardener (1)</a:t>
                      </a:r>
                    </a:p>
                    <a:p>
                      <a:pPr>
                        <a:lnSpc>
                          <a:spcPct val="107000"/>
                        </a:lnSpc>
                        <a:spcAft>
                          <a:spcPts val="0"/>
                        </a:spcAft>
                      </a:pPr>
                      <a:r>
                        <a:rPr lang="en-GB" sz="900" dirty="0">
                          <a:effectLst/>
                          <a:latin typeface="+mn-lt"/>
                          <a:ea typeface="Calibri" panose="020F0502020204030204" pitchFamily="34" charset="0"/>
                          <a:cs typeface="Times New Roman" panose="02020603050405020304" pitchFamily="18" charset="0"/>
                        </a:rPr>
                        <a:t>The children will observe and describe how seeds and bulbs grow  and describe what they need to stay healthy.</a:t>
                      </a:r>
                    </a:p>
                  </a:txBody>
                  <a:tcPr marL="68580" marR="68580" marT="0" marB="0">
                    <a:solidFill>
                      <a:schemeClr val="accent6">
                        <a:lumMod val="20000"/>
                        <a:lumOff val="80000"/>
                      </a:schemeClr>
                    </a:solidFill>
                  </a:tcPr>
                </a:tc>
                <a:tc gridSpan="2">
                  <a:txBody>
                    <a:bodyPr/>
                    <a:lstStyle/>
                    <a:p>
                      <a:pPr>
                        <a:lnSpc>
                          <a:spcPct val="107000"/>
                        </a:lnSpc>
                        <a:spcAft>
                          <a:spcPts val="0"/>
                        </a:spcAft>
                      </a:pPr>
                      <a:r>
                        <a:rPr lang="en-US" sz="900" b="1" u="sng">
                          <a:solidFill>
                            <a:srgbClr val="000000"/>
                          </a:solidFill>
                          <a:effectLst/>
                          <a:latin typeface="+mn-lt"/>
                          <a:ea typeface="Calibri" panose="020F0502020204030204" pitchFamily="34" charset="0"/>
                          <a:cs typeface="Calibri" panose="020F0502020204030204" pitchFamily="34" charset="0"/>
                        </a:rPr>
                        <a:t>How does your garden grow? </a:t>
                      </a:r>
                    </a:p>
                    <a:p>
                      <a:pPr>
                        <a:lnSpc>
                          <a:spcPct val="107000"/>
                        </a:lnSpc>
                        <a:spcAft>
                          <a:spcPts val="0"/>
                        </a:spcAft>
                      </a:pPr>
                      <a:r>
                        <a:rPr lang="en-GB" sz="900">
                          <a:effectLst/>
                          <a:latin typeface="+mn-lt"/>
                          <a:ea typeface="Calibri" panose="020F0502020204030204" pitchFamily="34" charset="0"/>
                          <a:cs typeface="Times New Roman" panose="02020603050405020304" pitchFamily="18" charset="0"/>
                        </a:rPr>
                        <a:t>The children will identify and describe the function of plants, pollination, seed dispersal and how water transports around the plant.</a:t>
                      </a: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rgbClr val="F6C5FF"/>
                    </a:solidFill>
                  </a:tcPr>
                </a:tc>
                <a:tc hMerge="1">
                  <a:txBody>
                    <a:bodyPr/>
                    <a:lstStyle/>
                    <a:p>
                      <a:pPr>
                        <a:lnSpc>
                          <a:spcPct val="107000"/>
                        </a:lnSpc>
                        <a:spcAft>
                          <a:spcPts val="0"/>
                        </a:spcAft>
                      </a:pPr>
                      <a:r>
                        <a:rPr lang="en-US" sz="900" b="1" u="sng">
                          <a:solidFill>
                            <a:srgbClr val="000000"/>
                          </a:solidFill>
                          <a:effectLst/>
                          <a:latin typeface="+mn-lt"/>
                          <a:ea typeface="Calibri" panose="020F0502020204030204" pitchFamily="34" charset="0"/>
                          <a:cs typeface="Calibri" panose="020F0502020204030204" pitchFamily="34" charset="0"/>
                        </a:rPr>
                        <a:t>How does your garden grow? </a:t>
                      </a:r>
                    </a:p>
                    <a:p>
                      <a:pPr>
                        <a:lnSpc>
                          <a:spcPct val="107000"/>
                        </a:lnSpc>
                        <a:spcAft>
                          <a:spcPts val="0"/>
                        </a:spcAft>
                      </a:pPr>
                      <a:r>
                        <a:rPr lang="en-GB" sz="900">
                          <a:effectLst/>
                          <a:latin typeface="+mn-lt"/>
                          <a:ea typeface="Calibri" panose="020F0502020204030204" pitchFamily="34" charset="0"/>
                          <a:cs typeface="Times New Roman" panose="02020603050405020304" pitchFamily="18" charset="0"/>
                        </a:rPr>
                        <a:t>The children will identify and describe the function of plants, pollination, seed dispersal and how water transports around the plant.</a:t>
                      </a: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rgbClr val="F6C5FF"/>
                    </a:solidFill>
                  </a:tcPr>
                </a:tc>
                <a:tc>
                  <a:txBody>
                    <a:bodyPr/>
                    <a:lstStyle/>
                    <a:p>
                      <a:pPr>
                        <a:lnSpc>
                          <a:spcPct val="107000"/>
                        </a:lnSpc>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Light up your world</a:t>
                      </a:r>
                    </a:p>
                    <a:p>
                      <a:pPr>
                        <a:lnSpc>
                          <a:spcPct val="107000"/>
                        </a:lnSpc>
                        <a:spcAft>
                          <a:spcPts val="0"/>
                        </a:spcAft>
                      </a:pPr>
                      <a:r>
                        <a:rPr lang="en-GB" sz="900" dirty="0">
                          <a:effectLst/>
                          <a:latin typeface="+mn-lt"/>
                          <a:ea typeface="Calibri" panose="020F0502020204030204" pitchFamily="34" charset="0"/>
                          <a:cs typeface="Times New Roman" panose="02020603050405020304" pitchFamily="18" charset="0"/>
                        </a:rPr>
                        <a:t>The children will investigate  and explain how light travels and why shadows have the same shape as the objects that cast them</a:t>
                      </a:r>
                    </a:p>
                  </a:txBody>
                  <a:tcPr marL="68580" marR="68580" marT="0" marB="0">
                    <a:solidFill>
                      <a:schemeClr val="accent4">
                        <a:lumMod val="20000"/>
                        <a:lumOff val="80000"/>
                      </a:schemeClr>
                    </a:solidFill>
                  </a:tcPr>
                </a:tc>
                <a:extLst>
                  <a:ext uri="{0D108BD9-81ED-4DB2-BD59-A6C34878D82A}">
                    <a16:rowId xmlns:a16="http://schemas.microsoft.com/office/drawing/2014/main" val="790587680"/>
                  </a:ext>
                </a:extLst>
              </a:tr>
              <a:tr h="240344">
                <a:tc>
                  <a:txBody>
                    <a:bodyPr/>
                    <a:lstStyle/>
                    <a:p>
                      <a:pPr>
                        <a:lnSpc>
                          <a:spcPct val="100000"/>
                        </a:lnSpc>
                        <a:spcAft>
                          <a:spcPts val="0"/>
                        </a:spcAft>
                      </a:pPr>
                      <a:r>
                        <a:rPr lang="en-US" sz="900" b="1" u="none" dirty="0">
                          <a:effectLst/>
                          <a:latin typeface="+mn-lt"/>
                          <a:ea typeface="Calibri" panose="020F0502020204030204" pitchFamily="34" charset="0"/>
                          <a:cs typeface="Calibri" panose="020F0502020204030204" pitchFamily="34" charset="0"/>
                        </a:rPr>
                        <a:t>History</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rowSpan="2">
                  <a:txBody>
                    <a:bodyPr/>
                    <a:lstStyle/>
                    <a:p>
                      <a:pPr algn="l">
                        <a:lnSpc>
                          <a:spcPct val="107000"/>
                        </a:lnSpc>
                        <a:spcAft>
                          <a:spcPts val="800"/>
                        </a:spcAft>
                      </a:pPr>
                      <a:r>
                        <a:rPr lang="en-GB" sz="1000" b="1" dirty="0">
                          <a:effectLst/>
                          <a:latin typeface="+mn-lt"/>
                          <a:ea typeface="Times New Roman" panose="02020603050405020304" pitchFamily="18" charset="0"/>
                          <a:cs typeface="Times New Roman" panose="02020603050405020304" pitchFamily="18" charset="0"/>
                        </a:rPr>
                        <a:t>All creatures great and small </a:t>
                      </a:r>
                      <a:endParaRPr lang="en-GB" sz="1000" b="1"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1000" b="1" dirty="0">
                          <a:effectLst/>
                          <a:latin typeface="+mn-lt"/>
                          <a:ea typeface="Times New Roman" panose="02020603050405020304" pitchFamily="18" charset="0"/>
                          <a:cs typeface="Times New Roman" panose="02020603050405020304" pitchFamily="18" charset="0"/>
                        </a:rPr>
                        <a:t>The natural world </a:t>
                      </a:r>
                      <a:endParaRPr lang="en-GB" sz="100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1000" dirty="0">
                          <a:effectLst/>
                          <a:latin typeface="+mn-lt"/>
                          <a:ea typeface="Times New Roman" panose="02020603050405020304" pitchFamily="18" charset="0"/>
                          <a:cs typeface="Times New Roman" panose="02020603050405020304" pitchFamily="18" charset="0"/>
                        </a:rPr>
                        <a:t>Animals habitats </a:t>
                      </a:r>
                      <a:endParaRPr lang="en-GB" sz="100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1000" dirty="0">
                          <a:effectLst/>
                          <a:latin typeface="+mn-lt"/>
                          <a:ea typeface="Times New Roman" panose="02020603050405020304" pitchFamily="18" charset="0"/>
                          <a:cs typeface="Times New Roman" panose="02020603050405020304" pitchFamily="18" charset="0"/>
                        </a:rPr>
                        <a:t>Nocturnal animals </a:t>
                      </a:r>
                      <a:endParaRPr lang="en-GB" sz="100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r>
                        <a:rPr lang="en-GB" sz="1000" dirty="0">
                          <a:effectLst/>
                          <a:latin typeface="+mn-lt"/>
                          <a:ea typeface="Times New Roman" panose="02020603050405020304" pitchFamily="18" charset="0"/>
                          <a:cs typeface="Times New Roman" panose="02020603050405020304" pitchFamily="18" charset="0"/>
                        </a:rPr>
                        <a:t>Showing care for living things</a:t>
                      </a:r>
                      <a:endParaRPr lang="en-GB" sz="1000" dirty="0">
                        <a:effectLst/>
                        <a:latin typeface="+mn-lt"/>
                        <a:ea typeface="Calibri" panose="020F0502020204030204" pitchFamily="34" charset="0"/>
                        <a:cs typeface="Times New Roman" panose="02020603050405020304" pitchFamily="18" charset="0"/>
                      </a:endParaRPr>
                    </a:p>
                  </a:txBody>
                  <a:tcPr marL="114300" marR="114300" marT="0" marB="0">
                    <a:solidFill>
                      <a:schemeClr val="accent5">
                        <a:lumMod val="20000"/>
                        <a:lumOff val="80000"/>
                      </a:schemeClr>
                    </a:solidFill>
                  </a:tcPr>
                </a:tc>
                <a:tc>
                  <a:txBody>
                    <a:bodyPr/>
                    <a:lstStyle/>
                    <a:p>
                      <a:pPr algn="l">
                        <a:lnSpc>
                          <a:spcPct val="107000"/>
                        </a:lnSpc>
                        <a:spcAft>
                          <a:spcPts val="800"/>
                        </a:spcAft>
                      </a:pPr>
                      <a:r>
                        <a:rPr lang="en-GB" sz="1000" dirty="0">
                          <a:solidFill>
                            <a:srgbClr val="002060"/>
                          </a:solidFill>
                          <a:effectLst/>
                          <a:latin typeface="+mn-lt"/>
                          <a:ea typeface="Calibri" panose="020F0502020204030204" pitchFamily="34" charset="0"/>
                          <a:cs typeface="Calibri" panose="020F0502020204030204" pitchFamily="34" charset="0"/>
                        </a:rPr>
                        <a:t>How were the lives of these famous explorers the same or different?</a:t>
                      </a:r>
                      <a:r>
                        <a:rPr lang="en-GB" sz="1000" dirty="0">
                          <a:solidFill>
                            <a:srgbClr val="FF0000"/>
                          </a:solidFill>
                          <a:effectLst/>
                          <a:latin typeface="+mn-lt"/>
                          <a:ea typeface="Calibri" panose="020F0502020204030204" pitchFamily="34" charset="0"/>
                          <a:cs typeface="Calibri" panose="020F0502020204030204" pitchFamily="34" charset="0"/>
                        </a:rPr>
                        <a:t> </a:t>
                      </a:r>
                      <a:r>
                        <a:rPr lang="en-GB" sz="1000" dirty="0">
                          <a:solidFill>
                            <a:srgbClr val="002060"/>
                          </a:solidFill>
                          <a:effectLst/>
                          <a:latin typeface="+mn-lt"/>
                          <a:ea typeface="Calibri" panose="020F0502020204030204" pitchFamily="34" charset="0"/>
                          <a:cs typeface="Calibri" panose="020F0502020204030204" pitchFamily="34" charset="0"/>
                        </a:rPr>
                        <a:t>–</a:t>
                      </a:r>
                      <a:r>
                        <a:rPr lang="en-GB" sz="1000" dirty="0">
                          <a:solidFill>
                            <a:srgbClr val="FF0000"/>
                          </a:solidFill>
                          <a:effectLst/>
                          <a:latin typeface="+mn-lt"/>
                          <a:ea typeface="Calibri" panose="020F0502020204030204" pitchFamily="34" charset="0"/>
                          <a:cs typeface="Calibri" panose="020F0502020204030204" pitchFamily="34" charset="0"/>
                        </a:rPr>
                        <a:t> </a:t>
                      </a:r>
                      <a:r>
                        <a:rPr lang="en-GB" sz="1000" dirty="0">
                          <a:solidFill>
                            <a:srgbClr val="002060"/>
                          </a:solidFill>
                          <a:effectLst/>
                          <a:latin typeface="+mn-lt"/>
                          <a:ea typeface="Calibri" panose="020F0502020204030204" pitchFamily="34" charset="0"/>
                          <a:cs typeface="Calibri" panose="020F0502020204030204" pitchFamily="34" charset="0"/>
                        </a:rPr>
                        <a:t>Ibn Battuta, Ernest Shackleton and Marianne Brocklehurst?   </a:t>
                      </a:r>
                      <a:endParaRPr lang="en-GB" sz="1000" dirty="0">
                        <a:effectLst/>
                        <a:latin typeface="+mn-lt"/>
                        <a:ea typeface="Calibri" panose="020F0502020204030204" pitchFamily="34" charset="0"/>
                        <a:cs typeface="Times New Roman" panose="02020603050405020304" pitchFamily="18" charset="0"/>
                      </a:endParaRPr>
                    </a:p>
                  </a:txBody>
                  <a:tcPr marL="114300" marR="114300" marT="0" marB="0">
                    <a:solidFill>
                      <a:schemeClr val="accent6">
                        <a:lumMod val="20000"/>
                        <a:lumOff val="80000"/>
                      </a:schemeClr>
                    </a:solidFill>
                  </a:tcPr>
                </a:tc>
                <a:tc gridSpan="2">
                  <a:txBody>
                    <a:bodyPr/>
                    <a:lstStyle/>
                    <a:p>
                      <a:pPr marL="0" marR="0" lvl="0" indent="0" algn="ctr" defTabSz="1280206" rtl="0" eaLnBrk="1" fontAlgn="auto" latinLnBrk="0" hangingPunct="1">
                        <a:lnSpc>
                          <a:spcPct val="107000"/>
                        </a:lnSpc>
                        <a:spcBef>
                          <a:spcPts val="0"/>
                        </a:spcBef>
                        <a:spcAft>
                          <a:spcPts val="0"/>
                        </a:spcAft>
                        <a:buClrTx/>
                        <a:buSzTx/>
                        <a:buFontTx/>
                        <a:buNone/>
                        <a:tabLst/>
                        <a:defRPr/>
                      </a:pPr>
                      <a:r>
                        <a:rPr lang="en-GB" sz="900" dirty="0">
                          <a:solidFill>
                            <a:srgbClr val="002060"/>
                          </a:solidFill>
                          <a:effectLst/>
                          <a:latin typeface="+mn-lt"/>
                          <a:ea typeface="Times New Roman" panose="02020603050405020304" pitchFamily="18" charset="0"/>
                          <a:cs typeface="Arial" panose="020B0604020202020204" pitchFamily="34" charset="0"/>
                        </a:rPr>
                        <a:t>How powerful was the Roman Empire and why did it start to decline? </a:t>
                      </a:r>
                      <a:r>
                        <a:rPr lang="en-GB" sz="900" dirty="0">
                          <a:effectLst/>
                          <a:latin typeface="+mn-lt"/>
                          <a:ea typeface="Times New Roman" panose="02020603050405020304" pitchFamily="18" charset="0"/>
                          <a:cs typeface="Arial" panose="020B0604020202020204" pitchFamily="34" charset="0"/>
                        </a:rPr>
                        <a:t>the Roman Empire and its impact on Britain</a:t>
                      </a:r>
                      <a:endParaRPr lang="en-GB" sz="900" dirty="0">
                        <a:effectLst/>
                        <a:latin typeface="+mn-lt"/>
                        <a:ea typeface="Times New Roman" panose="02020603050405020304" pitchFamily="18" charset="0"/>
                      </a:endParaRPr>
                    </a:p>
                    <a:p>
                      <a:pPr algn="ctr">
                        <a:lnSpc>
                          <a:spcPct val="107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rgbClr val="F6C5FF"/>
                    </a:solidFill>
                  </a:tcPr>
                </a:tc>
                <a:tc hMerge="1">
                  <a:txBody>
                    <a:bodyPr/>
                    <a:lstStyle/>
                    <a:p>
                      <a:pPr algn="ctr">
                        <a:lnSpc>
                          <a:spcPct val="107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rgbClr val="F6C5FF"/>
                    </a:solidFill>
                  </a:tcPr>
                </a:tc>
                <a:tc>
                  <a:txBody>
                    <a:bodyPr/>
                    <a:lstStyle/>
                    <a:p>
                      <a:pPr algn="l">
                        <a:lnSpc>
                          <a:spcPct val="107000"/>
                        </a:lnSpc>
                        <a:spcAft>
                          <a:spcPts val="800"/>
                        </a:spcAft>
                      </a:pPr>
                      <a:r>
                        <a:rPr lang="en-GB" sz="1000" b="1" dirty="0">
                          <a:solidFill>
                            <a:schemeClr val="tx1"/>
                          </a:solidFill>
                          <a:effectLst/>
                          <a:latin typeface="+mn-lt"/>
                          <a:ea typeface="Calibri" panose="020F0502020204030204" pitchFamily="34" charset="0"/>
                          <a:cs typeface="Calibri" panose="020F0502020204030204" pitchFamily="34" charset="0"/>
                        </a:rPr>
                        <a:t>To what extent did the industrial revolution impact Macclesfield?  </a:t>
                      </a:r>
                      <a:endParaRPr lang="en-GB" sz="1000" b="1" dirty="0">
                        <a:solidFill>
                          <a:schemeClr val="tx1"/>
                        </a:solidFill>
                        <a:effectLst/>
                        <a:latin typeface="+mn-lt"/>
                        <a:ea typeface="Calibri" panose="020F0502020204030204" pitchFamily="34" charset="0"/>
                        <a:cs typeface="Times New Roman" panose="02020603050405020304" pitchFamily="18" charset="0"/>
                      </a:endParaRPr>
                    </a:p>
                    <a:p>
                      <a:pPr marL="342900" lvl="0" indent="-342900" algn="l">
                        <a:lnSpc>
                          <a:spcPct val="107000"/>
                        </a:lnSpc>
                        <a:spcAft>
                          <a:spcPts val="800"/>
                        </a:spcAft>
                        <a:buSzPts val="1000"/>
                        <a:buFont typeface="Symbol" panose="05050102010706020507" pitchFamily="18" charset="2"/>
                        <a:buChar char=""/>
                        <a:tabLst>
                          <a:tab pos="457200" algn="l"/>
                        </a:tabLst>
                      </a:pPr>
                      <a:r>
                        <a:rPr lang="en-GB" sz="1000" b="1" dirty="0">
                          <a:solidFill>
                            <a:schemeClr val="tx1"/>
                          </a:solidFill>
                          <a:effectLst/>
                          <a:latin typeface="+mn-lt"/>
                          <a:ea typeface="Calibri" panose="020F0502020204030204" pitchFamily="34" charset="0"/>
                          <a:cs typeface="Arial" panose="020B0604020202020204" pitchFamily="34" charset="0"/>
                        </a:rPr>
                        <a:t>a local history study </a:t>
                      </a:r>
                      <a:endParaRPr lang="en-GB" sz="1000" b="1" dirty="0">
                        <a:solidFill>
                          <a:schemeClr val="tx1"/>
                        </a:solidFill>
                        <a:effectLst/>
                        <a:latin typeface="+mn-lt"/>
                        <a:ea typeface="Calibri" panose="020F0502020204030204" pitchFamily="34" charset="0"/>
                        <a:cs typeface="Times New Roman" panose="02020603050405020304" pitchFamily="18" charset="0"/>
                      </a:endParaRPr>
                    </a:p>
                  </a:txBody>
                  <a:tcPr marL="114300" marR="114300" marT="0" marB="0">
                    <a:solidFill>
                      <a:schemeClr val="accent4">
                        <a:lumMod val="20000"/>
                        <a:lumOff val="80000"/>
                      </a:schemeClr>
                    </a:solidFill>
                  </a:tcPr>
                </a:tc>
                <a:extLst>
                  <a:ext uri="{0D108BD9-81ED-4DB2-BD59-A6C34878D82A}">
                    <a16:rowId xmlns:a16="http://schemas.microsoft.com/office/drawing/2014/main" val="4006263489"/>
                  </a:ext>
                </a:extLst>
              </a:tr>
              <a:tr h="1164744">
                <a:tc>
                  <a:txBody>
                    <a:bodyPr/>
                    <a:lstStyle/>
                    <a:p>
                      <a:pPr>
                        <a:lnSpc>
                          <a:spcPct val="100000"/>
                        </a:lnSpc>
                        <a:spcAft>
                          <a:spcPts val="0"/>
                        </a:spcAft>
                      </a:pPr>
                      <a:r>
                        <a:rPr lang="en-US" sz="900" b="1" u="none">
                          <a:effectLst/>
                          <a:latin typeface="+mn-lt"/>
                          <a:ea typeface="Calibri" panose="020F0502020204030204" pitchFamily="34" charset="0"/>
                          <a:cs typeface="Calibri" panose="020F0502020204030204" pitchFamily="34" charset="0"/>
                        </a:rPr>
                        <a:t>Geography</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vMerge="1">
                  <a:txBody>
                    <a:bodyPr/>
                    <a:lstStyle/>
                    <a:p>
                      <a:pPr>
                        <a:lnSpc>
                          <a:spcPct val="107000"/>
                        </a:lnSpc>
                        <a:spcAft>
                          <a:spcPts val="0"/>
                        </a:spcAft>
                      </a:pPr>
                      <a:endParaRPr lang="en-US" sz="900" b="1" u="sng" dirty="0">
                        <a:effectLst/>
                        <a:latin typeface="+mn-lt"/>
                        <a:ea typeface="Calibri" panose="020F0502020204030204" pitchFamily="34" charset="0"/>
                        <a:cs typeface="Calibri" panose="020F0502020204030204" pitchFamily="34" charset="0"/>
                      </a:endParaRPr>
                    </a:p>
                  </a:txBody>
                  <a:tcPr marL="68580" marR="68580" marT="0" marB="0">
                    <a:solidFill>
                      <a:schemeClr val="accent5">
                        <a:lumMod val="20000"/>
                        <a:lumOff val="80000"/>
                      </a:schemeClr>
                    </a:solidFill>
                  </a:tcPr>
                </a:tc>
                <a:tc>
                  <a:txBody>
                    <a:bodyPr/>
                    <a:lstStyle/>
                    <a:p>
                      <a:pPr marL="457200" algn="l">
                        <a:lnSpc>
                          <a:spcPct val="107000"/>
                        </a:lnSpc>
                        <a:spcAft>
                          <a:spcPts val="800"/>
                        </a:spcAft>
                      </a:pPr>
                      <a:r>
                        <a:rPr lang="en-GB" sz="1000" dirty="0">
                          <a:solidFill>
                            <a:srgbClr val="FF0000"/>
                          </a:solidFill>
                          <a:effectLst/>
                          <a:latin typeface="+mn-lt"/>
                          <a:ea typeface="Calibri" panose="020F0502020204030204" pitchFamily="34" charset="0"/>
                          <a:cs typeface="Calibri" panose="020F0502020204030204" pitchFamily="34" charset="0"/>
                        </a:rPr>
                        <a:t>What are the seven continents and the five oceans of the world? </a:t>
                      </a:r>
                      <a:endParaRPr lang="en-GB" sz="1000" dirty="0">
                        <a:effectLst/>
                        <a:latin typeface="+mn-lt"/>
                        <a:ea typeface="Calibri" panose="020F0502020204030204" pitchFamily="34" charset="0"/>
                        <a:cs typeface="Times New Roman" panose="02020603050405020304" pitchFamily="18" charset="0"/>
                      </a:endParaRPr>
                    </a:p>
                  </a:txBody>
                  <a:tcPr marL="114300" marR="114300" marT="0" marB="0">
                    <a:solidFill>
                      <a:schemeClr val="accent6">
                        <a:lumMod val="20000"/>
                        <a:lumOff val="80000"/>
                      </a:schemeClr>
                    </a:solidFill>
                  </a:tcPr>
                </a:tc>
                <a:tc gridSpan="2">
                  <a:txBody>
                    <a:bodyPr/>
                    <a:lstStyle/>
                    <a:p>
                      <a:pPr marL="0" marR="0" lvl="0" indent="0" algn="l" defTabSz="1280206" rtl="0" eaLnBrk="1" fontAlgn="auto" latinLnBrk="0" hangingPunct="1">
                        <a:lnSpc>
                          <a:spcPct val="107000"/>
                        </a:lnSpc>
                        <a:spcBef>
                          <a:spcPts val="0"/>
                        </a:spcBef>
                        <a:spcAft>
                          <a:spcPts val="0"/>
                        </a:spcAft>
                        <a:buClrTx/>
                        <a:buSzTx/>
                        <a:buFontTx/>
                        <a:buNone/>
                        <a:tabLst/>
                        <a:defRPr/>
                      </a:pPr>
                      <a:r>
                        <a:rPr lang="en-GB" sz="900" b="1" dirty="0">
                          <a:solidFill>
                            <a:schemeClr val="tx1"/>
                          </a:solidFill>
                          <a:effectLst/>
                          <a:latin typeface="+mn-lt"/>
                          <a:ea typeface="Calibri" panose="020F0502020204030204" pitchFamily="34" charset="0"/>
                          <a:cs typeface="Arial" panose="020B0604020202020204" pitchFamily="34" charset="0"/>
                        </a:rPr>
                        <a:t>How is the North West region of the UK similar or different to the Naples Bay region in Italy? </a:t>
                      </a:r>
                      <a:r>
                        <a:rPr lang="en-GB" sz="900" b="0" dirty="0">
                          <a:solidFill>
                            <a:schemeClr val="tx1"/>
                          </a:solidFill>
                          <a:effectLst/>
                          <a:latin typeface="+mn-lt"/>
                          <a:ea typeface="Times New Roman" panose="02020603050405020304" pitchFamily="18" charset="0"/>
                          <a:cs typeface="Arial" panose="020B0604020202020204" pitchFamily="34" charset="0"/>
                        </a:rPr>
                        <a:t>understand geographical similarities and differences through the study of human and physical geography of a region of the United Kingdom and a region in a European country </a:t>
                      </a:r>
                      <a:endParaRPr lang="en-GB" sz="900" b="0" dirty="0">
                        <a:solidFill>
                          <a:schemeClr val="tx1"/>
                        </a:solidFill>
                        <a:effectLst/>
                        <a:latin typeface="+mn-lt"/>
                        <a:ea typeface="Calibri" panose="020F0502020204030204" pitchFamily="34" charset="0"/>
                        <a:cs typeface="Times New Roman" panose="02020603050405020304" pitchFamily="18" charset="0"/>
                      </a:endParaRPr>
                    </a:p>
                    <a:p>
                      <a:pPr>
                        <a:lnSpc>
                          <a:spcPct val="107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rgbClr val="F6C5FF"/>
                    </a:solidFill>
                  </a:tcPr>
                </a:tc>
                <a:tc hMerge="1">
                  <a:txBody>
                    <a:bodyPr/>
                    <a:lstStyle/>
                    <a:p>
                      <a:pPr>
                        <a:lnSpc>
                          <a:spcPct val="107000"/>
                        </a:lnSpc>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Map skills – around the world</a:t>
                      </a:r>
                    </a:p>
                    <a:p>
                      <a:pPr>
                        <a:lnSpc>
                          <a:spcPct val="100000"/>
                        </a:lnSpc>
                        <a:spcAft>
                          <a:spcPts val="0"/>
                        </a:spcAft>
                      </a:pPr>
                      <a:r>
                        <a:rPr lang="en-GB" sz="900" b="0" u="none" dirty="0">
                          <a:effectLst/>
                          <a:latin typeface="+mn-lt"/>
                          <a:ea typeface="Calibri" panose="020F0502020204030204" pitchFamily="34" charset="0"/>
                          <a:cs typeface="Times New Roman" panose="02020603050405020304" pitchFamily="18" charset="0"/>
                        </a:rPr>
                        <a:t>Children to take a closer look at where the countries of the world are located, and some of the ways geographers describe locations. Children will learn to locate and describe places using longitude and latitude and find out about some of the important lines that delineate specific areas of the Earth - the Equator, the Hemispheres, the Poles and the Tropics. </a:t>
                      </a:r>
                      <a:r>
                        <a:rPr lang="en-GB" sz="900" b="0" u="none" dirty="0" err="1">
                          <a:effectLst/>
                          <a:latin typeface="+mn-lt"/>
                          <a:ea typeface="Calibri" panose="020F0502020204030204" pitchFamily="34" charset="0"/>
                          <a:cs typeface="Times New Roman" panose="02020603050405020304" pitchFamily="18" charset="0"/>
                        </a:rPr>
                        <a:t>Finally,by</a:t>
                      </a:r>
                      <a:r>
                        <a:rPr lang="en-GB" sz="900" b="0" u="none" dirty="0">
                          <a:effectLst/>
                          <a:latin typeface="+mn-lt"/>
                          <a:ea typeface="Calibri" panose="020F0502020204030204" pitchFamily="34" charset="0"/>
                          <a:cs typeface="Times New Roman" panose="02020603050405020304" pitchFamily="18" charset="0"/>
                        </a:rPr>
                        <a:t> looking more closely at the lines of longitude, children will develop their understanding of time zones.</a:t>
                      </a: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rgbClr val="F6C5FF"/>
                    </a:solidFill>
                  </a:tcPr>
                </a:tc>
                <a:tc>
                  <a:txBody>
                    <a:bodyPr/>
                    <a:lstStyle/>
                    <a:p>
                      <a:pPr marL="0" marR="0" lvl="0" indent="0" algn="l" defTabSz="1280206" rtl="0" eaLnBrk="1" fontAlgn="auto" latinLnBrk="0" hangingPunct="1">
                        <a:lnSpc>
                          <a:spcPct val="107000"/>
                        </a:lnSpc>
                        <a:spcBef>
                          <a:spcPts val="0"/>
                        </a:spcBef>
                        <a:spcAft>
                          <a:spcPts val="0"/>
                        </a:spcAft>
                        <a:buClrTx/>
                        <a:buSzTx/>
                        <a:buFontTx/>
                        <a:buNone/>
                        <a:tabLst/>
                        <a:defRPr/>
                      </a:pPr>
                      <a:r>
                        <a:rPr lang="en-GB" sz="1000" b="1" dirty="0">
                          <a:solidFill>
                            <a:schemeClr val="tx1"/>
                          </a:solidFill>
                          <a:effectLst/>
                          <a:latin typeface="+mn-lt"/>
                          <a:ea typeface="Calibri" panose="020F0502020204030204" pitchFamily="34" charset="0"/>
                          <a:cs typeface="Calibri" panose="020F0502020204030204" pitchFamily="34" charset="0"/>
                        </a:rPr>
                        <a:t>To what extent have Macclesfield’s geographical features shaped its History over time?  </a:t>
                      </a:r>
                      <a:endParaRPr lang="en-GB" sz="1000" b="1" dirty="0">
                        <a:solidFill>
                          <a:schemeClr val="tx1"/>
                        </a:solidFill>
                        <a:effectLst/>
                        <a:latin typeface="+mn-lt"/>
                        <a:ea typeface="Calibri" panose="020F0502020204030204" pitchFamily="34" charset="0"/>
                        <a:cs typeface="Times New Roman" panose="02020603050405020304" pitchFamily="18" charset="0"/>
                      </a:endParaRPr>
                    </a:p>
                    <a:p>
                      <a:pPr>
                        <a:lnSpc>
                          <a:spcPct val="107000"/>
                        </a:lnSpc>
                        <a:spcAft>
                          <a:spcPts val="0"/>
                        </a:spcAft>
                      </a:pPr>
                      <a:endParaRPr lang="en-US" sz="1000" b="1" u="sng" dirty="0">
                        <a:solidFill>
                          <a:schemeClr val="tx1"/>
                        </a:solidFill>
                        <a:effectLst/>
                        <a:latin typeface="+mn-lt"/>
                        <a:ea typeface="Calibri" panose="020F0502020204030204" pitchFamily="34" charset="0"/>
                        <a:cs typeface="Calibri" panose="020F0502020204030204" pitchFamily="34" charset="0"/>
                      </a:endParaRPr>
                    </a:p>
                  </a:txBody>
                  <a:tcPr marL="68580" marR="68580" marT="0" marB="0">
                    <a:solidFill>
                      <a:schemeClr val="accent4">
                        <a:lumMod val="20000"/>
                        <a:lumOff val="80000"/>
                      </a:schemeClr>
                    </a:solidFill>
                  </a:tcPr>
                </a:tc>
                <a:extLst>
                  <a:ext uri="{0D108BD9-81ED-4DB2-BD59-A6C34878D82A}">
                    <a16:rowId xmlns:a16="http://schemas.microsoft.com/office/drawing/2014/main" val="4070353573"/>
                  </a:ext>
                </a:extLst>
              </a:tr>
              <a:tr h="566349">
                <a:tc>
                  <a:txBody>
                    <a:bodyPr/>
                    <a:lstStyle/>
                    <a:p>
                      <a:pPr>
                        <a:lnSpc>
                          <a:spcPct val="100000"/>
                        </a:lnSpc>
                        <a:spcAft>
                          <a:spcPts val="0"/>
                        </a:spcAft>
                      </a:pPr>
                      <a:r>
                        <a:rPr lang="en-US" sz="900" b="1" u="none" dirty="0">
                          <a:effectLst/>
                          <a:latin typeface="+mn-lt"/>
                          <a:ea typeface="Calibri" panose="020F0502020204030204" pitchFamily="34" charset="0"/>
                          <a:cs typeface="Calibri" panose="020F0502020204030204" pitchFamily="34" charset="0"/>
                        </a:rPr>
                        <a:t>Music</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gn="l">
                        <a:lnSpc>
                          <a:spcPct val="107000"/>
                        </a:lnSpc>
                        <a:spcAft>
                          <a:spcPts val="0"/>
                        </a:spcAft>
                      </a:pPr>
                      <a:r>
                        <a:rPr lang="en-GB" sz="900" b="0" kern="1200" dirty="0">
                          <a:solidFill>
                            <a:schemeClr val="tx1"/>
                          </a:solidFill>
                          <a:effectLst/>
                          <a:latin typeface="+mn-lt"/>
                          <a:ea typeface="+mn-ea"/>
                          <a:cs typeface="+mn-cs"/>
                        </a:rPr>
                        <a:t>TBC</a:t>
                      </a:r>
                    </a:p>
                  </a:txBody>
                  <a:tcPr marL="72009" marR="72009" marT="0" marB="0">
                    <a:solidFill>
                      <a:schemeClr val="accent5">
                        <a:lumMod val="20000"/>
                        <a:lumOff val="80000"/>
                      </a:schemeClr>
                    </a:solidFill>
                  </a:tcPr>
                </a:tc>
                <a:tc>
                  <a:txBody>
                    <a:bodyPr/>
                    <a:lstStyle/>
                    <a:p>
                      <a:pPr algn="l">
                        <a:lnSpc>
                          <a:spcPct val="107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6">
                        <a:lumMod val="20000"/>
                        <a:lumOff val="80000"/>
                      </a:schemeClr>
                    </a:solidFill>
                  </a:tcPr>
                </a:tc>
                <a:tc gridSpan="2">
                  <a:txBody>
                    <a:bodyPr/>
                    <a:lstStyle/>
                    <a:p>
                      <a:pPr algn="l">
                        <a:lnSpc>
                          <a:spcPct val="107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rgbClr val="F6C5FF"/>
                    </a:solidFill>
                  </a:tcPr>
                </a:tc>
                <a:tc hMerge="1">
                  <a:txBody>
                    <a:bodyPr/>
                    <a:lstStyle/>
                    <a:p>
                      <a:pPr algn="l">
                        <a:lnSpc>
                          <a:spcPct val="107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rgbClr val="F6C5FF"/>
                    </a:solidFill>
                  </a:tcPr>
                </a:tc>
                <a:tc>
                  <a:txBody>
                    <a:bodyPr/>
                    <a:lstStyle/>
                    <a:p>
                      <a:pPr algn="l">
                        <a:lnSpc>
                          <a:spcPct val="107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4">
                        <a:lumMod val="20000"/>
                        <a:lumOff val="80000"/>
                      </a:schemeClr>
                    </a:solidFill>
                  </a:tcPr>
                </a:tc>
                <a:extLst>
                  <a:ext uri="{0D108BD9-81ED-4DB2-BD59-A6C34878D82A}">
                    <a16:rowId xmlns:a16="http://schemas.microsoft.com/office/drawing/2014/main" val="477297320"/>
                  </a:ext>
                </a:extLst>
              </a:tr>
              <a:tr h="748278">
                <a:tc>
                  <a:txBody>
                    <a:bodyPr/>
                    <a:lstStyle/>
                    <a:p>
                      <a:pPr>
                        <a:lnSpc>
                          <a:spcPct val="100000"/>
                        </a:lnSpc>
                        <a:spcAft>
                          <a:spcPts val="0"/>
                        </a:spcAft>
                      </a:pPr>
                      <a:r>
                        <a:rPr lang="en-US" sz="900" b="1" u="none">
                          <a:effectLst/>
                          <a:latin typeface="+mn-lt"/>
                          <a:ea typeface="Calibri" panose="020F0502020204030204" pitchFamily="34" charset="0"/>
                          <a:cs typeface="Calibri" panose="020F0502020204030204" pitchFamily="34" charset="0"/>
                        </a:rPr>
                        <a:t>Computing</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a:txBody>
                    <a:bodyPr/>
                    <a:lstStyle/>
                    <a:p>
                      <a:r>
                        <a:rPr lang="en-US" sz="900" kern="1200" dirty="0">
                          <a:solidFill>
                            <a:schemeClr val="tx1"/>
                          </a:solidFill>
                          <a:effectLst/>
                          <a:latin typeface="+mn-lt"/>
                          <a:ea typeface="+mn-ea"/>
                          <a:cs typeface="+mn-cs"/>
                        </a:rPr>
                        <a:t>Understanding the world</a:t>
                      </a:r>
                      <a:endParaRPr lang="en-GB" sz="900" kern="1200" dirty="0">
                        <a:solidFill>
                          <a:schemeClr val="tx1"/>
                        </a:solidFill>
                        <a:effectLst/>
                        <a:latin typeface="+mn-lt"/>
                        <a:ea typeface="+mn-ea"/>
                        <a:cs typeface="+mn-cs"/>
                      </a:endParaRPr>
                    </a:p>
                    <a:p>
                      <a:r>
                        <a:rPr lang="en-US" sz="900" kern="1200" dirty="0">
                          <a:solidFill>
                            <a:schemeClr val="tx1"/>
                          </a:solidFill>
                          <a:effectLst/>
                          <a:latin typeface="+mn-lt"/>
                          <a:ea typeface="+mn-ea"/>
                          <a:cs typeface="+mn-cs"/>
                        </a:rPr>
                        <a:t>Completes a simple program on a computer. Uses ICT hardware to interact with age-appropriate computer software. (40-60) Early Learning Goal Children </a:t>
                      </a:r>
                      <a:r>
                        <a:rPr lang="en-US" sz="900" kern="1200" dirty="0" err="1">
                          <a:solidFill>
                            <a:schemeClr val="tx1"/>
                          </a:solidFill>
                          <a:effectLst/>
                          <a:latin typeface="+mn-lt"/>
                          <a:ea typeface="+mn-ea"/>
                          <a:cs typeface="+mn-cs"/>
                        </a:rPr>
                        <a:t>recognise</a:t>
                      </a:r>
                      <a:r>
                        <a:rPr lang="en-US" sz="900" kern="1200" dirty="0">
                          <a:solidFill>
                            <a:schemeClr val="tx1"/>
                          </a:solidFill>
                          <a:effectLst/>
                          <a:latin typeface="+mn-lt"/>
                          <a:ea typeface="+mn-ea"/>
                          <a:cs typeface="+mn-cs"/>
                        </a:rPr>
                        <a:t> that a range of technology is used in places such as homes and schools. They select and use technology for particular purposes</a:t>
                      </a:r>
                      <a:endParaRPr lang="en-GB" sz="900" dirty="0">
                        <a:effectLst/>
                        <a:latin typeface="+mn-lt"/>
                        <a:ea typeface="Calibri" panose="020F0502020204030204" pitchFamily="34" charset="0"/>
                        <a:cs typeface="Times New Roman" panose="02020603050405020304" pitchFamily="18" charset="0"/>
                      </a:endParaRPr>
                    </a:p>
                    <a:p>
                      <a:pPr>
                        <a:lnSpc>
                          <a:spcPct val="107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r>
                        <a:rPr lang="en-US" sz="1000" kern="1200" dirty="0">
                          <a:solidFill>
                            <a:schemeClr val="tx1"/>
                          </a:solidFill>
                          <a:effectLst/>
                          <a:latin typeface="+mn-lt"/>
                          <a:ea typeface="+mn-ea"/>
                          <a:cs typeface="+mn-cs"/>
                        </a:rPr>
                        <a:t>2.7 Making Music</a:t>
                      </a:r>
                    </a:p>
                    <a:p>
                      <a:r>
                        <a:rPr lang="en-US" sz="1000" kern="1200" dirty="0">
                          <a:solidFill>
                            <a:schemeClr val="tx1"/>
                          </a:solidFill>
                          <a:effectLst/>
                          <a:latin typeface="+mn-lt"/>
                          <a:ea typeface="+mn-ea"/>
                          <a:cs typeface="+mn-cs"/>
                        </a:rPr>
                        <a:t>1.3 Pictograms</a:t>
                      </a:r>
                      <a:endParaRPr lang="en-GB" sz="1000" kern="1200" dirty="0">
                        <a:solidFill>
                          <a:schemeClr val="tx1"/>
                        </a:solidFill>
                        <a:effectLst/>
                        <a:latin typeface="+mn-lt"/>
                        <a:ea typeface="+mn-ea"/>
                        <a:cs typeface="+mn-cs"/>
                      </a:endParaRPr>
                    </a:p>
                  </a:txBody>
                  <a:tcPr marL="68580" marR="68580" marT="0" marB="0">
                    <a:solidFill>
                      <a:schemeClr val="accent6">
                        <a:lumMod val="20000"/>
                        <a:lumOff val="80000"/>
                      </a:schemeClr>
                    </a:solidFill>
                  </a:tcPr>
                </a:tc>
                <a:tc gridSpan="2">
                  <a:txBody>
                    <a:bodyPr/>
                    <a:lstStyle/>
                    <a:p>
                      <a:pPr marL="0" marR="0" lvl="0" indent="0" algn="l" defTabSz="1280206" rtl="0" eaLnBrk="1" fontAlgn="auto" latinLnBrk="0" hangingPunct="1">
                        <a:lnSpc>
                          <a:spcPct val="107000"/>
                        </a:lnSpc>
                        <a:spcBef>
                          <a:spcPts val="0"/>
                        </a:spcBef>
                        <a:spcAft>
                          <a:spcPts val="0"/>
                        </a:spcAft>
                        <a:buClrTx/>
                        <a:buSzTx/>
                        <a:buFontTx/>
                        <a:buNone/>
                        <a:tabLst/>
                        <a:defRPr/>
                      </a:pPr>
                      <a:r>
                        <a:rPr lang="en-US" sz="900" dirty="0">
                          <a:solidFill>
                            <a:srgbClr val="000000"/>
                          </a:solidFill>
                          <a:effectLst/>
                          <a:latin typeface="+mn-lt"/>
                          <a:ea typeface="Calibri" panose="020F0502020204030204" pitchFamily="34" charset="0"/>
                          <a:cs typeface="Calibri" panose="020F0502020204030204" pitchFamily="34" charset="0"/>
                        </a:rPr>
                        <a:t>Presenting</a:t>
                      </a:r>
                    </a:p>
                    <a:p>
                      <a:pPr>
                        <a:lnSpc>
                          <a:spcPct val="107000"/>
                        </a:lnSpc>
                        <a:spcAft>
                          <a:spcPts val="0"/>
                        </a:spcAft>
                      </a:pPr>
                      <a:endParaRPr lang="en-US" sz="900" dirty="0">
                        <a:solidFill>
                          <a:srgbClr val="000000"/>
                        </a:solidFill>
                        <a:effectLst/>
                        <a:latin typeface="+mn-lt"/>
                        <a:ea typeface="Calibri" panose="020F0502020204030204" pitchFamily="34" charset="0"/>
                        <a:cs typeface="Calibri" panose="020F0502020204030204" pitchFamily="34" charset="0"/>
                      </a:endParaRPr>
                    </a:p>
                  </a:txBody>
                  <a:tcPr marL="68580" marR="68580" marT="0" marB="0">
                    <a:solidFill>
                      <a:srgbClr val="F6C5FF"/>
                    </a:solidFill>
                  </a:tcPr>
                </a:tc>
                <a:tc hMerge="1">
                  <a:txBody>
                    <a:bodyPr/>
                    <a:lstStyle/>
                    <a:p>
                      <a:pPr>
                        <a:lnSpc>
                          <a:spcPct val="107000"/>
                        </a:lnSpc>
                        <a:spcAft>
                          <a:spcPts val="0"/>
                        </a:spcAft>
                      </a:pPr>
                      <a:r>
                        <a:rPr lang="en-US" sz="900" b="1" u="sng">
                          <a:solidFill>
                            <a:srgbClr val="000000"/>
                          </a:solidFill>
                          <a:effectLst/>
                          <a:latin typeface="+mn-lt"/>
                          <a:ea typeface="Calibri" panose="020F0502020204030204" pitchFamily="34" charset="0"/>
                          <a:cs typeface="Calibri" panose="020F0502020204030204" pitchFamily="34" charset="0"/>
                        </a:rPr>
                        <a:t>We are Software Developers</a:t>
                      </a:r>
                    </a:p>
                    <a:p>
                      <a:pPr>
                        <a:lnSpc>
                          <a:spcPct val="107000"/>
                        </a:lnSpc>
                        <a:spcAft>
                          <a:spcPts val="0"/>
                        </a:spcAft>
                      </a:pPr>
                      <a:r>
                        <a:rPr lang="en-US" sz="900">
                          <a:solidFill>
                            <a:srgbClr val="000000"/>
                          </a:solidFill>
                          <a:effectLst/>
                          <a:latin typeface="+mn-lt"/>
                          <a:ea typeface="Calibri" panose="020F0502020204030204" pitchFamily="34" charset="0"/>
                          <a:cs typeface="Calibri" panose="020F0502020204030204" pitchFamily="34" charset="0"/>
                        </a:rPr>
                        <a:t>Children start by playing and analysing educational computer games. They then plan and design a game, with a clear target audience in mind. </a:t>
                      </a:r>
                      <a:endParaRPr lang="en-US" sz="900" dirty="0">
                        <a:solidFill>
                          <a:srgbClr val="000000"/>
                        </a:solidFill>
                        <a:effectLst/>
                        <a:latin typeface="+mn-lt"/>
                        <a:ea typeface="Calibri" panose="020F0502020204030204" pitchFamily="34" charset="0"/>
                        <a:cs typeface="Calibri" panose="020F0502020204030204" pitchFamily="34" charset="0"/>
                      </a:endParaRPr>
                    </a:p>
                  </a:txBody>
                  <a:tcPr marL="68580" marR="68580" marT="0" marB="0">
                    <a:solidFill>
                      <a:srgbClr val="F6C5FF"/>
                    </a:solidFill>
                  </a:tcPr>
                </a:tc>
                <a:tc>
                  <a:txBody>
                    <a:bodyPr/>
                    <a:lstStyle/>
                    <a:p>
                      <a:pPr>
                        <a:lnSpc>
                          <a:spcPct val="107000"/>
                        </a:lnSpc>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Networks </a:t>
                      </a:r>
                    </a:p>
                    <a:p>
                      <a:pPr>
                        <a:lnSpc>
                          <a:spcPct val="107000"/>
                        </a:lnSpc>
                        <a:spcAft>
                          <a:spcPts val="0"/>
                        </a:spcAft>
                      </a:pPr>
                      <a:endParaRPr lang="en-US" sz="900" dirty="0">
                        <a:solidFill>
                          <a:srgbClr val="000000"/>
                        </a:solidFill>
                        <a:effectLst/>
                        <a:latin typeface="+mn-lt"/>
                        <a:ea typeface="Calibri" panose="020F0502020204030204" pitchFamily="34" charset="0"/>
                        <a:cs typeface="Calibri" panose="020F0502020204030204" pitchFamily="34" charset="0"/>
                      </a:endParaRPr>
                    </a:p>
                  </a:txBody>
                  <a:tcPr marL="68580" marR="68580" marT="0" marB="0">
                    <a:solidFill>
                      <a:schemeClr val="accent4">
                        <a:lumMod val="20000"/>
                        <a:lumOff val="80000"/>
                      </a:schemeClr>
                    </a:solidFill>
                  </a:tcPr>
                </a:tc>
                <a:extLst>
                  <a:ext uri="{0D108BD9-81ED-4DB2-BD59-A6C34878D82A}">
                    <a16:rowId xmlns:a16="http://schemas.microsoft.com/office/drawing/2014/main" val="3194143715"/>
                  </a:ext>
                </a:extLst>
              </a:tr>
              <a:tr h="447224">
                <a:tc>
                  <a:txBody>
                    <a:bodyPr/>
                    <a:lstStyle/>
                    <a:p>
                      <a:pPr>
                        <a:lnSpc>
                          <a:spcPct val="100000"/>
                        </a:lnSpc>
                        <a:spcAft>
                          <a:spcPts val="0"/>
                        </a:spcAft>
                      </a:pPr>
                      <a:r>
                        <a:rPr lang="en-US" sz="900" b="1" u="none" dirty="0">
                          <a:effectLst/>
                          <a:latin typeface="+mn-lt"/>
                          <a:ea typeface="Calibri" panose="020F0502020204030204" pitchFamily="34" charset="0"/>
                          <a:cs typeface="Calibri" panose="020F0502020204030204" pitchFamily="34" charset="0"/>
                        </a:rPr>
                        <a:t>Art and Design</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marL="0" marR="0" lvl="0" indent="0" algn="l" defTabSz="1280160" rtl="0" eaLnBrk="1" fontAlgn="auto" latinLnBrk="0" hangingPunct="1">
                        <a:lnSpc>
                          <a:spcPct val="107000"/>
                        </a:lnSpc>
                        <a:spcBef>
                          <a:spcPts val="0"/>
                        </a:spcBef>
                        <a:spcAft>
                          <a:spcPts val="0"/>
                        </a:spcAft>
                        <a:buClrTx/>
                        <a:buSzTx/>
                        <a:buFontTx/>
                        <a:buNone/>
                        <a:tabLst/>
                        <a:defRPr/>
                      </a:pPr>
                      <a:endParaRPr lang="en-US" sz="900" b="0" u="none" dirty="0">
                        <a:effectLst/>
                        <a:latin typeface="+mn-lt"/>
                        <a:ea typeface="Calibri" panose="020F0502020204030204" pitchFamily="34" charset="0"/>
                        <a:cs typeface="Calibri" panose="020F0502020204030204" pitchFamily="34" charset="0"/>
                      </a:endParaRPr>
                    </a:p>
                  </a:txBody>
                  <a:tcPr marL="68580" marR="68580" marT="0" marB="0">
                    <a:solidFill>
                      <a:schemeClr val="accent5">
                        <a:lumMod val="20000"/>
                        <a:lumOff val="80000"/>
                      </a:schemeClr>
                    </a:solidFill>
                  </a:tcPr>
                </a:tc>
                <a:tc>
                  <a:txBody>
                    <a:bodyPr/>
                    <a:lstStyle/>
                    <a:p>
                      <a:r>
                        <a:rPr lang="en-GB" sz="900" b="1" u="sng" kern="1200" dirty="0">
                          <a:solidFill>
                            <a:schemeClr val="tx1"/>
                          </a:solidFill>
                          <a:effectLst/>
                          <a:latin typeface="+mn-lt"/>
                          <a:ea typeface="+mn-ea"/>
                          <a:cs typeface="+mn-cs"/>
                          <a:hlinkClick r:id="rId3"/>
                        </a:rPr>
                        <a:t>Stick Transformation Project</a:t>
                      </a:r>
                      <a:endParaRPr lang="en-GB" sz="900" b="1" kern="1200" dirty="0">
                        <a:solidFill>
                          <a:schemeClr val="tx1"/>
                        </a:solidFill>
                        <a:effectLst/>
                        <a:latin typeface="+mn-lt"/>
                        <a:ea typeface="+mn-ea"/>
                        <a:cs typeface="+mn-cs"/>
                      </a:endParaRPr>
                    </a:p>
                    <a:p>
                      <a:r>
                        <a:rPr lang="en-GB" sz="900" kern="1200" dirty="0">
                          <a:solidFill>
                            <a:schemeClr val="tx1"/>
                          </a:solidFill>
                          <a:effectLst/>
                          <a:latin typeface="+mn-lt"/>
                          <a:ea typeface="+mn-ea"/>
                          <a:cs typeface="+mn-cs"/>
                        </a:rPr>
                        <a:t>Explore how you can transform a familiar object into new and fun forms.</a:t>
                      </a:r>
                    </a:p>
                    <a:p>
                      <a:pPr>
                        <a:lnSpc>
                          <a:spcPct val="107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6">
                        <a:lumMod val="20000"/>
                        <a:lumOff val="80000"/>
                      </a:schemeClr>
                    </a:solidFill>
                  </a:tcPr>
                </a:tc>
                <a:tc gridSpan="2">
                  <a:txBody>
                    <a:bodyPr/>
                    <a:lstStyle/>
                    <a:p>
                      <a:r>
                        <a:rPr lang="en-GB" sz="1000" b="1" u="sng" kern="1200" dirty="0">
                          <a:solidFill>
                            <a:schemeClr val="tx1"/>
                          </a:solidFill>
                          <a:effectLst/>
                          <a:latin typeface="+mn-lt"/>
                          <a:ea typeface="+mn-ea"/>
                          <a:cs typeface="+mn-cs"/>
                          <a:hlinkClick r:id="rId4"/>
                        </a:rPr>
                        <a:t>Sculpture, Structure, Inventiveness &amp; Determination</a:t>
                      </a:r>
                      <a:endParaRPr lang="en-GB" sz="1000" b="1" kern="1200" dirty="0">
                        <a:solidFill>
                          <a:schemeClr val="tx1"/>
                        </a:solidFill>
                        <a:effectLst/>
                        <a:latin typeface="+mn-lt"/>
                        <a:ea typeface="+mn-ea"/>
                        <a:cs typeface="+mn-cs"/>
                      </a:endParaRPr>
                    </a:p>
                    <a:p>
                      <a:r>
                        <a:rPr lang="en-GB" sz="1000" kern="1200" dirty="0">
                          <a:solidFill>
                            <a:schemeClr val="tx1"/>
                          </a:solidFill>
                          <a:effectLst/>
                          <a:latin typeface="+mn-lt"/>
                          <a:ea typeface="+mn-ea"/>
                          <a:cs typeface="+mn-cs"/>
                        </a:rPr>
                        <a:t>What can artists learn from nature?</a:t>
                      </a:r>
                    </a:p>
                    <a:p>
                      <a:pPr>
                        <a:lnSpc>
                          <a:spcPct val="107000"/>
                        </a:lnSpc>
                        <a:spcAft>
                          <a:spcPts val="0"/>
                        </a:spcAft>
                      </a:pPr>
                      <a:endParaRPr lang="en-GB" sz="1000" u="none" dirty="0"/>
                    </a:p>
                  </a:txBody>
                  <a:tcPr marL="68580" marR="68580" marT="0" marB="0">
                    <a:solidFill>
                      <a:srgbClr val="F6C5FF"/>
                    </a:solidFill>
                  </a:tcPr>
                </a:tc>
                <a:tc hMerge="1">
                  <a:txBody>
                    <a:bodyPr/>
                    <a:lstStyle/>
                    <a:p>
                      <a:pPr>
                        <a:lnSpc>
                          <a:spcPct val="107000"/>
                        </a:lnSpc>
                        <a:spcAft>
                          <a:spcPts val="0"/>
                        </a:spcAft>
                      </a:pPr>
                      <a:r>
                        <a:rPr lang="en-US" sz="900">
                          <a:solidFill>
                            <a:srgbClr val="000000"/>
                          </a:solidFill>
                          <a:effectLst/>
                          <a:latin typeface="+mn-lt"/>
                          <a:ea typeface="Calibri" panose="020F0502020204030204" pitchFamily="34" charset="0"/>
                          <a:cs typeface="Calibri" panose="020F0502020204030204" pitchFamily="34" charset="0"/>
                        </a:rPr>
                        <a:t>Drawing warm ups, sculpture</a:t>
                      </a:r>
                      <a:endParaRPr lang="en-GB" sz="900">
                        <a:effectLst/>
                        <a:latin typeface="+mn-lt"/>
                        <a:ea typeface="Calibri" panose="020F0502020204030204" pitchFamily="34" charset="0"/>
                        <a:cs typeface="Times New Roman" panose="02020603050405020304" pitchFamily="18" charset="0"/>
                      </a:endParaRPr>
                    </a:p>
                  </a:txBody>
                  <a:tcPr marL="68580" marR="68580" marT="0" marB="0">
                    <a:solidFill>
                      <a:srgbClr val="F6C5FF"/>
                    </a:solidFill>
                  </a:tcPr>
                </a:tc>
                <a:tc>
                  <a:txBody>
                    <a:bodyPr/>
                    <a:lstStyle/>
                    <a:p>
                      <a:r>
                        <a:rPr lang="en-GB" sz="1000" b="1" u="sng" kern="1200" dirty="0">
                          <a:solidFill>
                            <a:schemeClr val="tx1"/>
                          </a:solidFill>
                          <a:effectLst/>
                          <a:latin typeface="+mn-lt"/>
                          <a:ea typeface="+mn-ea"/>
                          <a:cs typeface="+mn-cs"/>
                          <a:hlinkClick r:id="rId5"/>
                        </a:rPr>
                        <a:t>Take a Seat</a:t>
                      </a:r>
                      <a:endParaRPr lang="en-GB" sz="1000" b="1" kern="1200" dirty="0">
                        <a:solidFill>
                          <a:schemeClr val="tx1"/>
                        </a:solidFill>
                        <a:effectLst/>
                        <a:latin typeface="+mn-lt"/>
                        <a:ea typeface="+mn-ea"/>
                        <a:cs typeface="+mn-cs"/>
                      </a:endParaRPr>
                    </a:p>
                    <a:p>
                      <a:r>
                        <a:rPr lang="en-GB" sz="1000" kern="1200" dirty="0">
                          <a:solidFill>
                            <a:schemeClr val="tx1"/>
                          </a:solidFill>
                          <a:effectLst/>
                          <a:latin typeface="+mn-lt"/>
                          <a:ea typeface="+mn-ea"/>
                          <a:cs typeface="+mn-cs"/>
                        </a:rPr>
                        <a:t>Explore how craftspeople and designers bring personality to their work.</a:t>
                      </a:r>
                    </a:p>
                    <a:p>
                      <a:pPr>
                        <a:lnSpc>
                          <a:spcPct val="107000"/>
                        </a:lnSpc>
                        <a:spcAft>
                          <a:spcPts val="0"/>
                        </a:spcAft>
                      </a:pPr>
                      <a:endParaRPr lang="en-US" sz="900" dirty="0">
                        <a:solidFill>
                          <a:srgbClr val="000000"/>
                        </a:solidFill>
                        <a:effectLst/>
                        <a:latin typeface="+mn-lt"/>
                        <a:ea typeface="Calibri" panose="020F0502020204030204" pitchFamily="34" charset="0"/>
                        <a:cs typeface="Calibri" panose="020F0502020204030204" pitchFamily="34" charset="0"/>
                      </a:endParaRPr>
                    </a:p>
                  </a:txBody>
                  <a:tcPr marL="68580" marR="68580" marT="0" marB="0">
                    <a:solidFill>
                      <a:schemeClr val="accent4">
                        <a:lumMod val="20000"/>
                        <a:lumOff val="80000"/>
                      </a:schemeClr>
                    </a:solidFill>
                  </a:tcPr>
                </a:tc>
                <a:extLst>
                  <a:ext uri="{0D108BD9-81ED-4DB2-BD59-A6C34878D82A}">
                    <a16:rowId xmlns:a16="http://schemas.microsoft.com/office/drawing/2014/main" val="3140158282"/>
                  </a:ext>
                </a:extLst>
              </a:tr>
              <a:tr h="203368">
                <a:tc>
                  <a:txBody>
                    <a:bodyPr/>
                    <a:lstStyle/>
                    <a:p>
                      <a:pPr>
                        <a:lnSpc>
                          <a:spcPct val="100000"/>
                        </a:lnSpc>
                        <a:spcAft>
                          <a:spcPts val="0"/>
                        </a:spcAft>
                      </a:pPr>
                      <a:r>
                        <a:rPr lang="en-US" sz="900" b="1" u="none" dirty="0">
                          <a:effectLst/>
                          <a:latin typeface="+mn-lt"/>
                          <a:ea typeface="Calibri" panose="020F0502020204030204" pitchFamily="34" charset="0"/>
                          <a:cs typeface="Calibri" panose="020F0502020204030204" pitchFamily="34" charset="0"/>
                        </a:rPr>
                        <a:t>Design Technology</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gn="ctr">
                        <a:lnSpc>
                          <a:spcPct val="107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gn="ctr">
                        <a:lnSpc>
                          <a:spcPct val="107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6">
                        <a:lumMod val="20000"/>
                        <a:lumOff val="80000"/>
                      </a:schemeClr>
                    </a:solidFill>
                  </a:tcPr>
                </a:tc>
                <a:tc gridSpan="2">
                  <a:txBody>
                    <a:bodyPr/>
                    <a:lstStyle/>
                    <a:p>
                      <a:pPr algn="ctr">
                        <a:lnSpc>
                          <a:spcPct val="107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rgbClr val="F6C5FF"/>
                    </a:solidFill>
                  </a:tcPr>
                </a:tc>
                <a:tc hMerge="1">
                  <a:txBody>
                    <a:bodyPr/>
                    <a:lstStyle/>
                    <a:p>
                      <a:pPr algn="ctr">
                        <a:lnSpc>
                          <a:spcPct val="107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rgbClr val="F6C5FF"/>
                    </a:solidFill>
                  </a:tcPr>
                </a:tc>
                <a:tc>
                  <a:txBody>
                    <a:bodyPr/>
                    <a:lstStyle/>
                    <a:p>
                      <a:pPr algn="ctr">
                        <a:lnSpc>
                          <a:spcPct val="107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4">
                        <a:lumMod val="20000"/>
                        <a:lumOff val="80000"/>
                      </a:schemeClr>
                    </a:solidFill>
                  </a:tcPr>
                </a:tc>
                <a:extLst>
                  <a:ext uri="{0D108BD9-81ED-4DB2-BD59-A6C34878D82A}">
                    <a16:rowId xmlns:a16="http://schemas.microsoft.com/office/drawing/2014/main" val="962623156"/>
                  </a:ext>
                </a:extLst>
              </a:tr>
              <a:tr h="430709">
                <a:tc>
                  <a:txBody>
                    <a:bodyPr/>
                    <a:lstStyle/>
                    <a:p>
                      <a:pPr>
                        <a:lnSpc>
                          <a:spcPct val="100000"/>
                        </a:lnSpc>
                        <a:spcAft>
                          <a:spcPts val="0"/>
                        </a:spcAft>
                      </a:pPr>
                      <a:r>
                        <a:rPr lang="en-US" sz="900" b="1" u="none" dirty="0">
                          <a:effectLst/>
                          <a:latin typeface="+mn-lt"/>
                          <a:ea typeface="Calibri" panose="020F0502020204030204" pitchFamily="34" charset="0"/>
                          <a:cs typeface="Calibri" panose="020F0502020204030204" pitchFamily="34" charset="0"/>
                        </a:rPr>
                        <a:t>Modern Foreign Languages</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gn="ctr">
                        <a:lnSpc>
                          <a:spcPct val="107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gn="ctr">
                        <a:lnSpc>
                          <a:spcPct val="107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6">
                        <a:lumMod val="20000"/>
                        <a:lumOff val="80000"/>
                      </a:schemeClr>
                    </a:solidFill>
                  </a:tcPr>
                </a:tc>
                <a:tc gridSpan="3">
                  <a:txBody>
                    <a:bodyPr/>
                    <a:lstStyle/>
                    <a:p>
                      <a:pPr algn="ctr">
                        <a:lnSpc>
                          <a:spcPct val="100000"/>
                        </a:lnSpc>
                        <a:spcAft>
                          <a:spcPts val="0"/>
                        </a:spcAft>
                      </a:pPr>
                      <a:r>
                        <a:rPr lang="en-GB" sz="900" b="1" u="sng" dirty="0">
                          <a:effectLst/>
                          <a:latin typeface="+mn-lt"/>
                          <a:ea typeface="Calibri" panose="020F0502020204030204" pitchFamily="34" charset="0"/>
                          <a:cs typeface="Times New Roman" panose="02020603050405020304" pitchFamily="18" charset="0"/>
                        </a:rPr>
                        <a:t>¿</a:t>
                      </a:r>
                      <a:r>
                        <a:rPr lang="en-GB" sz="900" b="1" u="sng" dirty="0" err="1">
                          <a:effectLst/>
                          <a:latin typeface="+mn-lt"/>
                          <a:ea typeface="Calibri" panose="020F0502020204030204" pitchFamily="34" charset="0"/>
                          <a:cs typeface="Times New Roman" panose="02020603050405020304" pitchFamily="18" charset="0"/>
                        </a:rPr>
                        <a:t>Tienes</a:t>
                      </a:r>
                      <a:r>
                        <a:rPr lang="en-GB" sz="900" b="1" u="sng" dirty="0">
                          <a:effectLst/>
                          <a:latin typeface="+mn-lt"/>
                          <a:ea typeface="Calibri" panose="020F0502020204030204" pitchFamily="34" charset="0"/>
                          <a:cs typeface="Times New Roman" panose="02020603050405020304" pitchFamily="18" charset="0"/>
                        </a:rPr>
                        <a:t> </a:t>
                      </a:r>
                      <a:r>
                        <a:rPr lang="en-GB" sz="900" b="1" u="sng" dirty="0" err="1">
                          <a:effectLst/>
                          <a:latin typeface="+mn-lt"/>
                          <a:ea typeface="Calibri" panose="020F0502020204030204" pitchFamily="34" charset="0"/>
                          <a:cs typeface="Times New Roman" panose="02020603050405020304" pitchFamily="18" charset="0"/>
                        </a:rPr>
                        <a:t>hambre</a:t>
                      </a:r>
                      <a:r>
                        <a:rPr lang="en-GB" sz="900" b="1" u="sng" dirty="0">
                          <a:effectLst/>
                          <a:latin typeface="+mn-lt"/>
                          <a:ea typeface="Calibri" panose="020F0502020204030204" pitchFamily="34" charset="0"/>
                          <a:cs typeface="Times New Roman" panose="02020603050405020304" pitchFamily="18" charset="0"/>
                        </a:rPr>
                        <a:t>?</a:t>
                      </a:r>
                    </a:p>
                    <a:p>
                      <a:pPr algn="ctr">
                        <a:lnSpc>
                          <a:spcPct val="100000"/>
                        </a:lnSpc>
                        <a:spcAft>
                          <a:spcPts val="0"/>
                        </a:spcAft>
                      </a:pPr>
                      <a:r>
                        <a:rPr lang="en-GB" sz="900" u="none" dirty="0">
                          <a:effectLst/>
                          <a:latin typeface="+mn-lt"/>
                          <a:ea typeface="Calibri" panose="020F0502020204030204" pitchFamily="34" charset="0"/>
                          <a:cs typeface="Times New Roman" panose="02020603050405020304" pitchFamily="18" charset="0"/>
                        </a:rPr>
                        <a:t>(Are you hungry?)</a:t>
                      </a:r>
                    </a:p>
                    <a:p>
                      <a:pPr algn="ctr">
                        <a:lnSpc>
                          <a:spcPct val="100000"/>
                        </a:lnSpc>
                        <a:spcAft>
                          <a:spcPts val="0"/>
                        </a:spcAft>
                      </a:pPr>
                      <a:r>
                        <a:rPr lang="en-GB" sz="900" u="none" dirty="0">
                          <a:effectLst/>
                          <a:latin typeface="+mn-lt"/>
                          <a:ea typeface="Calibri" panose="020F0502020204030204" pitchFamily="34" charset="0"/>
                          <a:cs typeface="Times New Roman" panose="02020603050405020304" pitchFamily="18" charset="0"/>
                        </a:rPr>
                        <a:t>Opinions of plural foods</a:t>
                      </a:r>
                    </a:p>
                  </a:txBody>
                  <a:tcPr marL="72009" marR="72009" marT="0" marB="0">
                    <a:solidFill>
                      <a:srgbClr val="F6C5FF"/>
                    </a:solidFill>
                  </a:tcPr>
                </a:tc>
                <a:tc hMerge="1">
                  <a:txBody>
                    <a:bodyPr/>
                    <a:lstStyle/>
                    <a:p>
                      <a:pPr algn="ctr">
                        <a:lnSpc>
                          <a:spcPct val="107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rgbClr val="F6C5FF"/>
                    </a:solidFill>
                  </a:tcPr>
                </a:tc>
                <a:tc hMerge="1">
                  <a:txBody>
                    <a:bodyPr/>
                    <a:lstStyle/>
                    <a:p>
                      <a:pPr algn="ctr">
                        <a:lnSpc>
                          <a:spcPct val="107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4">
                        <a:lumMod val="20000"/>
                        <a:lumOff val="80000"/>
                      </a:schemeClr>
                    </a:solidFill>
                  </a:tcPr>
                </a:tc>
                <a:extLst>
                  <a:ext uri="{0D108BD9-81ED-4DB2-BD59-A6C34878D82A}">
                    <a16:rowId xmlns:a16="http://schemas.microsoft.com/office/drawing/2014/main" val="3675225481"/>
                  </a:ext>
                </a:extLst>
              </a:tr>
              <a:tr h="442647">
                <a:tc>
                  <a:txBody>
                    <a:bodyPr/>
                    <a:lstStyle/>
                    <a:p>
                      <a:pPr>
                        <a:lnSpc>
                          <a:spcPct val="100000"/>
                        </a:lnSpc>
                        <a:spcAft>
                          <a:spcPts val="0"/>
                        </a:spcAft>
                      </a:pPr>
                      <a:r>
                        <a:rPr lang="en-US" sz="900" b="1" u="none" dirty="0">
                          <a:effectLst/>
                          <a:latin typeface="+mn-lt"/>
                          <a:ea typeface="Calibri" panose="020F0502020204030204" pitchFamily="34" charset="0"/>
                          <a:cs typeface="Calibri" panose="020F0502020204030204" pitchFamily="34" charset="0"/>
                        </a:rPr>
                        <a:t>Physical Education</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gn="l">
                        <a:lnSpc>
                          <a:spcPct val="107000"/>
                        </a:lnSpc>
                        <a:spcAft>
                          <a:spcPts val="0"/>
                        </a:spcAft>
                      </a:pPr>
                      <a:r>
                        <a:rPr lang="en-GB" sz="1000" b="1" u="sng" dirty="0">
                          <a:effectLst/>
                          <a:latin typeface="+mn-lt"/>
                          <a:ea typeface="Calibri" panose="020F0502020204030204" pitchFamily="34" charset="0"/>
                          <a:cs typeface="Times New Roman" panose="02020603050405020304" pitchFamily="18" charset="0"/>
                        </a:rPr>
                        <a:t>Ball skills striking and fielding</a:t>
                      </a:r>
                    </a:p>
                  </a:txBody>
                  <a:tcPr marL="72009" marR="72009" marT="0" marB="0">
                    <a:solidFill>
                      <a:schemeClr val="accent5">
                        <a:lumMod val="20000"/>
                        <a:lumOff val="80000"/>
                      </a:schemeClr>
                    </a:solidFill>
                  </a:tcPr>
                </a:tc>
                <a:tc>
                  <a:txBody>
                    <a:bodyPr/>
                    <a:lstStyle/>
                    <a:p>
                      <a:pPr algn="l">
                        <a:lnSpc>
                          <a:spcPct val="107000"/>
                        </a:lnSpc>
                        <a:spcAft>
                          <a:spcPts val="0"/>
                        </a:spcAft>
                      </a:pPr>
                      <a:r>
                        <a:rPr lang="en-GB" sz="1000" b="1" u="sng" dirty="0">
                          <a:effectLst/>
                          <a:latin typeface="+mn-lt"/>
                          <a:ea typeface="Calibri" panose="020F0502020204030204" pitchFamily="34" charset="0"/>
                          <a:cs typeface="Times New Roman" panose="02020603050405020304" pitchFamily="18" charset="0"/>
                        </a:rPr>
                        <a:t>Ball skills striking and fielding</a:t>
                      </a:r>
                    </a:p>
                  </a:txBody>
                  <a:tcPr marL="72009" marR="72009" marT="0" marB="0">
                    <a:solidFill>
                      <a:schemeClr val="accent6">
                        <a:lumMod val="20000"/>
                        <a:lumOff val="80000"/>
                      </a:schemeClr>
                    </a:solidFill>
                  </a:tcPr>
                </a:tc>
                <a:tc gridSpan="2">
                  <a:txBody>
                    <a:bodyPr/>
                    <a:lstStyle/>
                    <a:p>
                      <a:pPr algn="l">
                        <a:lnSpc>
                          <a:spcPct val="107000"/>
                        </a:lnSpc>
                        <a:spcAft>
                          <a:spcPts val="0"/>
                        </a:spcAft>
                      </a:pPr>
                      <a:r>
                        <a:rPr lang="en-GB" sz="1000" b="1" u="sng" dirty="0">
                          <a:effectLst/>
                          <a:latin typeface="+mn-lt"/>
                          <a:ea typeface="Calibri" panose="020F0502020204030204" pitchFamily="34" charset="0"/>
                          <a:cs typeface="Times New Roman" panose="02020603050405020304" pitchFamily="18" charset="0"/>
                        </a:rPr>
                        <a:t>Tag rugby</a:t>
                      </a:r>
                    </a:p>
                  </a:txBody>
                  <a:tcPr marL="72009" marR="72009" marT="0" marB="0">
                    <a:solidFill>
                      <a:srgbClr val="F6C5FF"/>
                    </a:solidFill>
                  </a:tcPr>
                </a:tc>
                <a:tc hMerge="1">
                  <a:txBody>
                    <a:bodyPr/>
                    <a:lstStyle/>
                    <a:p>
                      <a:pPr algn="l">
                        <a:lnSpc>
                          <a:spcPct val="107000"/>
                        </a:lnSpc>
                        <a:spcAft>
                          <a:spcPts val="0"/>
                        </a:spcAft>
                      </a:pPr>
                      <a:r>
                        <a:rPr lang="en-GB" sz="900" b="1" u="sng" dirty="0">
                          <a:effectLst/>
                          <a:latin typeface="+mn-lt"/>
                          <a:ea typeface="Calibri" panose="020F0502020204030204" pitchFamily="34" charset="0"/>
                          <a:cs typeface="Times New Roman" panose="02020603050405020304" pitchFamily="18" charset="0"/>
                        </a:rPr>
                        <a:t>Athletics (Running)</a:t>
                      </a:r>
                    </a:p>
                  </a:txBody>
                  <a:tcPr marL="72009" marR="72009" marT="0" marB="0">
                    <a:solidFill>
                      <a:srgbClr val="F6C5FF"/>
                    </a:solidFill>
                  </a:tcPr>
                </a:tc>
                <a:tc>
                  <a:txBody>
                    <a:bodyPr/>
                    <a:lstStyle/>
                    <a:p>
                      <a:pPr algn="l">
                        <a:lnSpc>
                          <a:spcPct val="107000"/>
                        </a:lnSpc>
                        <a:spcAft>
                          <a:spcPts val="0"/>
                        </a:spcAft>
                      </a:pPr>
                      <a:r>
                        <a:rPr lang="en-GB" sz="1000" b="1" u="sng" dirty="0">
                          <a:effectLst/>
                          <a:latin typeface="+mn-lt"/>
                          <a:ea typeface="Calibri" panose="020F0502020204030204" pitchFamily="34" charset="0"/>
                          <a:cs typeface="Times New Roman" panose="02020603050405020304" pitchFamily="18" charset="0"/>
                        </a:rPr>
                        <a:t>Dodgeball </a:t>
                      </a:r>
                    </a:p>
                  </a:txBody>
                  <a:tcPr marL="72009" marR="72009" marT="0" marB="0">
                    <a:solidFill>
                      <a:schemeClr val="accent4">
                        <a:lumMod val="20000"/>
                        <a:lumOff val="80000"/>
                      </a:schemeClr>
                    </a:solidFill>
                  </a:tcPr>
                </a:tc>
                <a:extLst>
                  <a:ext uri="{0D108BD9-81ED-4DB2-BD59-A6C34878D82A}">
                    <a16:rowId xmlns:a16="http://schemas.microsoft.com/office/drawing/2014/main" val="4210588608"/>
                  </a:ext>
                </a:extLst>
              </a:tr>
            </a:tbl>
          </a:graphicData>
        </a:graphic>
      </p:graphicFrame>
      <p:sp>
        <p:nvSpPr>
          <p:cNvPr id="5" name="Rectangle 3">
            <a:extLst>
              <a:ext uri="{FF2B5EF4-FFF2-40B4-BE49-F238E27FC236}">
                <a16:creationId xmlns:a16="http://schemas.microsoft.com/office/drawing/2014/main" id="{1335E127-A88D-9E41-8ABF-20520A2D7E4B}"/>
              </a:ext>
            </a:extLst>
          </p:cNvPr>
          <p:cNvSpPr>
            <a:spLocks noChangeArrowheads="1"/>
          </p:cNvSpPr>
          <p:nvPr/>
        </p:nvSpPr>
        <p:spPr bwMode="auto">
          <a:xfrm>
            <a:off x="1640872" y="367568"/>
            <a:ext cx="9390480" cy="6117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8169" tIns="59084" rIns="118169" bIns="59084" numCol="1" anchor="ctr" anchorCtr="0" compatLnSpc="1">
            <a:prstTxWarp prst="textNoShape">
              <a:avLst/>
            </a:prstTxWarp>
            <a:spAutoFit/>
          </a:bodyPr>
          <a:lstStyle>
            <a:lvl1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1pPr>
            <a:lvl2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2pPr>
            <a:lvl3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3pPr>
            <a:lvl4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4pPr>
            <a:lvl5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5pPr>
            <a:lvl6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6pPr>
            <a:lvl7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7pPr>
            <a:lvl8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8pPr>
            <a:lvl9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9pPr>
          </a:lstStyle>
          <a:p>
            <a:pPr algn="ctr" defTabSz="1181722">
              <a:tabLst>
                <a:tab pos="3703139" algn="ctr"/>
                <a:tab pos="7406278" algn="r"/>
              </a:tabLst>
            </a:pPr>
            <a:r>
              <a:rPr lang="en-US" altLang="en-US" b="1" u="sng" dirty="0">
                <a:solidFill>
                  <a:srgbClr val="C00000"/>
                </a:solidFill>
                <a:latin typeface="Century Gothic" panose="020B0502020202020204" pitchFamily="34" charset="0"/>
                <a:ea typeface="Calibri" panose="020F0502020204030204" pitchFamily="34" charset="0"/>
                <a:cs typeface="Times New Roman" panose="02020603050405020304" pitchFamily="18" charset="0"/>
              </a:rPr>
              <a:t>Curriculum Mapping Cycle B</a:t>
            </a:r>
            <a:endParaRPr lang="en-US" altLang="en-US" sz="1000" dirty="0"/>
          </a:p>
          <a:p>
            <a:pPr algn="ctr" defTabSz="1181722">
              <a:tabLst>
                <a:tab pos="3703139" algn="ctr"/>
                <a:tab pos="7406278" algn="r"/>
              </a:tabLst>
            </a:pPr>
            <a:r>
              <a:rPr lang="en-US" altLang="en-US" sz="1400" dirty="0"/>
              <a:t>Summer (</a:t>
            </a:r>
            <a:r>
              <a:rPr lang="en-US" altLang="en-US" sz="1400" dirty="0" err="1"/>
              <a:t>i</a:t>
            </a:r>
            <a:r>
              <a:rPr lang="en-US" altLang="en-US" sz="1400" dirty="0"/>
              <a:t>)</a:t>
            </a:r>
          </a:p>
        </p:txBody>
      </p:sp>
      <p:pic>
        <p:nvPicPr>
          <p:cNvPr id="6" name="Picture 1" descr="A close up of a sign&#10;&#10;Description automatically generated">
            <a:extLst>
              <a:ext uri="{FF2B5EF4-FFF2-40B4-BE49-F238E27FC236}">
                <a16:creationId xmlns:a16="http://schemas.microsoft.com/office/drawing/2014/main" id="{2B1E8C80-792E-7B43-8424-4BC66D1C111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765876" y="209548"/>
            <a:ext cx="752203" cy="96938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54C7D783-5F06-384D-AFCF-EA9174B3A540}"/>
              </a:ext>
            </a:extLst>
          </p:cNvPr>
          <p:cNvSpPr/>
          <p:nvPr/>
        </p:nvSpPr>
        <p:spPr>
          <a:xfrm>
            <a:off x="-3132803" y="167985"/>
            <a:ext cx="15053656" cy="307777"/>
          </a:xfrm>
          <a:prstGeom prst="rect">
            <a:avLst/>
          </a:prstGeom>
        </p:spPr>
        <p:txBody>
          <a:bodyPr wrap="square">
            <a:spAutoFit/>
          </a:bodyPr>
          <a:lstStyle/>
          <a:p>
            <a:pPr algn="ctr">
              <a:tabLst>
                <a:tab pos="3703549" algn="ctr"/>
                <a:tab pos="7407097" algn="r"/>
              </a:tabLst>
            </a:pPr>
            <a:r>
              <a:rPr lang="en-GB" sz="1400" dirty="0">
                <a:latin typeface="Segoe Print" panose="02000800000000000000" pitchFamily="2" charset="0"/>
                <a:ea typeface="Calibri" panose="020F0502020204030204" pitchFamily="34" charset="0"/>
                <a:cs typeface="Times New Roman" panose="02020603050405020304" pitchFamily="18" charset="0"/>
              </a:rPr>
              <a:t>Creativity *  Reverence and Respect  *  Hope  *  Perseverance  *   Wisdom  *  Forgiveness</a:t>
            </a:r>
            <a:endParaRPr lang="en-GB" sz="1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26252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D9F38862-412C-8848-8F73-8B58BFC7761A}"/>
              </a:ext>
            </a:extLst>
          </p:cNvPr>
          <p:cNvGraphicFramePr>
            <a:graphicFrameLocks noGrp="1"/>
          </p:cNvGraphicFramePr>
          <p:nvPr>
            <p:extLst>
              <p:ext uri="{D42A27DB-BD31-4B8C-83A1-F6EECF244321}">
                <p14:modId xmlns:p14="http://schemas.microsoft.com/office/powerpoint/2010/main" val="2266191749"/>
              </p:ext>
            </p:extLst>
          </p:nvPr>
        </p:nvGraphicFramePr>
        <p:xfrm>
          <a:off x="159026" y="1400062"/>
          <a:ext cx="12642575" cy="9405808"/>
        </p:xfrm>
        <a:graphic>
          <a:graphicData uri="http://schemas.openxmlformats.org/drawingml/2006/table">
            <a:tbl>
              <a:tblPr firstRow="1" bandRow="1">
                <a:tableStyleId>{5940675A-B579-460E-94D1-54222C63F5DA}</a:tableStyleId>
              </a:tblPr>
              <a:tblGrid>
                <a:gridCol w="724902">
                  <a:extLst>
                    <a:ext uri="{9D8B030D-6E8A-4147-A177-3AD203B41FA5}">
                      <a16:colId xmlns:a16="http://schemas.microsoft.com/office/drawing/2014/main" val="567054839"/>
                    </a:ext>
                  </a:extLst>
                </a:gridCol>
                <a:gridCol w="1464244">
                  <a:extLst>
                    <a:ext uri="{9D8B030D-6E8A-4147-A177-3AD203B41FA5}">
                      <a16:colId xmlns:a16="http://schemas.microsoft.com/office/drawing/2014/main" val="2184383216"/>
                    </a:ext>
                  </a:extLst>
                </a:gridCol>
                <a:gridCol w="1464244">
                  <a:extLst>
                    <a:ext uri="{9D8B030D-6E8A-4147-A177-3AD203B41FA5}">
                      <a16:colId xmlns:a16="http://schemas.microsoft.com/office/drawing/2014/main" val="1855165196"/>
                    </a:ext>
                  </a:extLst>
                </a:gridCol>
                <a:gridCol w="1464244">
                  <a:extLst>
                    <a:ext uri="{9D8B030D-6E8A-4147-A177-3AD203B41FA5}">
                      <a16:colId xmlns:a16="http://schemas.microsoft.com/office/drawing/2014/main" val="2687256093"/>
                    </a:ext>
                  </a:extLst>
                </a:gridCol>
                <a:gridCol w="1464244">
                  <a:extLst>
                    <a:ext uri="{9D8B030D-6E8A-4147-A177-3AD203B41FA5}">
                      <a16:colId xmlns:a16="http://schemas.microsoft.com/office/drawing/2014/main" val="3024336563"/>
                    </a:ext>
                  </a:extLst>
                </a:gridCol>
                <a:gridCol w="2049942">
                  <a:extLst>
                    <a:ext uri="{9D8B030D-6E8A-4147-A177-3AD203B41FA5}">
                      <a16:colId xmlns:a16="http://schemas.microsoft.com/office/drawing/2014/main" val="188528220"/>
                    </a:ext>
                  </a:extLst>
                </a:gridCol>
                <a:gridCol w="1973546">
                  <a:extLst>
                    <a:ext uri="{9D8B030D-6E8A-4147-A177-3AD203B41FA5}">
                      <a16:colId xmlns:a16="http://schemas.microsoft.com/office/drawing/2014/main" val="1194774974"/>
                    </a:ext>
                  </a:extLst>
                </a:gridCol>
                <a:gridCol w="2037209">
                  <a:extLst>
                    <a:ext uri="{9D8B030D-6E8A-4147-A177-3AD203B41FA5}">
                      <a16:colId xmlns:a16="http://schemas.microsoft.com/office/drawing/2014/main" val="774761062"/>
                    </a:ext>
                  </a:extLst>
                </a:gridCol>
              </a:tblGrid>
              <a:tr h="456103">
                <a:tc>
                  <a:txBody>
                    <a:bodyPr/>
                    <a:lstStyle/>
                    <a:p>
                      <a:pPr algn="ctr">
                        <a:lnSpc>
                          <a:spcPct val="100000"/>
                        </a:lnSpc>
                        <a:spcBef>
                          <a:spcPts val="0"/>
                        </a:spcBef>
                        <a:spcAft>
                          <a:spcPts val="0"/>
                        </a:spcAft>
                      </a:pPr>
                      <a:endParaRPr lang="en-GB" sz="900" b="1" u="none"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40000"/>
                        <a:lumOff val="60000"/>
                      </a:schemeClr>
                    </a:solidFill>
                  </a:tcPr>
                </a:tc>
                <a:tc>
                  <a:txBody>
                    <a:bodyPr/>
                    <a:lstStyle/>
                    <a:p>
                      <a:pPr algn="ctr">
                        <a:lnSpc>
                          <a:spcPct val="100000"/>
                        </a:lnSpc>
                        <a:spcBef>
                          <a:spcPts val="0"/>
                        </a:spcBef>
                        <a:spcAft>
                          <a:spcPts val="0"/>
                        </a:spcAft>
                      </a:pPr>
                      <a:r>
                        <a:rPr lang="en-US" sz="900" b="1" u="sng" dirty="0">
                          <a:effectLst/>
                          <a:latin typeface="+mn-lt"/>
                          <a:ea typeface="Calibri" panose="020F0502020204030204" pitchFamily="34" charset="0"/>
                          <a:cs typeface="Calibri" panose="020F0502020204030204" pitchFamily="34" charset="0"/>
                        </a:rPr>
                        <a:t>EYFS</a:t>
                      </a:r>
                      <a:endParaRPr lang="en-GB" sz="900" b="1" u="sng"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gn="ctr">
                        <a:lnSpc>
                          <a:spcPct val="100000"/>
                        </a:lnSpc>
                        <a:spcBef>
                          <a:spcPts val="0"/>
                        </a:spcBef>
                        <a:spcAft>
                          <a:spcPts val="0"/>
                        </a:spcAft>
                      </a:pPr>
                      <a:endParaRPr lang="en-GB" sz="900" b="1" u="sng"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gn="ctr">
                        <a:lnSpc>
                          <a:spcPct val="100000"/>
                        </a:lnSpc>
                        <a:spcBef>
                          <a:spcPts val="0"/>
                        </a:spcBef>
                        <a:spcAft>
                          <a:spcPts val="0"/>
                        </a:spcAft>
                      </a:pPr>
                      <a:endParaRPr lang="en-GB" sz="900" b="1" u="sng"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gn="ctr">
                        <a:lnSpc>
                          <a:spcPct val="100000"/>
                        </a:lnSpc>
                        <a:spcBef>
                          <a:spcPts val="0"/>
                        </a:spcBef>
                        <a:spcAft>
                          <a:spcPts val="0"/>
                        </a:spcAft>
                      </a:pPr>
                      <a:endParaRPr lang="en-GB" sz="900" b="1" u="sng"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gn="ctr">
                        <a:lnSpc>
                          <a:spcPct val="100000"/>
                        </a:lnSpc>
                        <a:spcBef>
                          <a:spcPts val="0"/>
                        </a:spcBef>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Y1/2</a:t>
                      </a:r>
                      <a:endParaRPr lang="en-GB" sz="900" b="1" u="sng" dirty="0">
                        <a:effectLst/>
                        <a:latin typeface="+mn-lt"/>
                        <a:ea typeface="Calibri" panose="020F0502020204030204" pitchFamily="34" charset="0"/>
                        <a:cs typeface="Times New Roman" panose="02020603050405020304" pitchFamily="18" charset="0"/>
                      </a:endParaRPr>
                    </a:p>
                  </a:txBody>
                  <a:tcPr marL="72009" marR="72009" marT="0" marB="0">
                    <a:solidFill>
                      <a:schemeClr val="accent6">
                        <a:lumMod val="20000"/>
                        <a:lumOff val="80000"/>
                      </a:schemeClr>
                    </a:solidFill>
                  </a:tcPr>
                </a:tc>
                <a:tc>
                  <a:txBody>
                    <a:bodyPr/>
                    <a:lstStyle/>
                    <a:p>
                      <a:pPr algn="ctr">
                        <a:lnSpc>
                          <a:spcPct val="100000"/>
                        </a:lnSpc>
                        <a:spcBef>
                          <a:spcPts val="0"/>
                        </a:spcBef>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Y3/4</a:t>
                      </a:r>
                      <a:endParaRPr lang="en-GB" sz="900" b="1" u="sng" dirty="0">
                        <a:effectLst/>
                        <a:latin typeface="+mn-lt"/>
                        <a:ea typeface="Calibri" panose="020F0502020204030204" pitchFamily="34" charset="0"/>
                        <a:cs typeface="Times New Roman" panose="02020603050405020304" pitchFamily="18" charset="0"/>
                      </a:endParaRPr>
                    </a:p>
                  </a:txBody>
                  <a:tcPr marL="72009" marR="72009" marT="0" marB="0">
                    <a:solidFill>
                      <a:srgbClr val="F6C5FF"/>
                    </a:solidFill>
                  </a:tcPr>
                </a:tc>
                <a:tc>
                  <a:txBody>
                    <a:bodyPr/>
                    <a:lstStyle/>
                    <a:p>
                      <a:pPr algn="ctr">
                        <a:lnSpc>
                          <a:spcPct val="100000"/>
                        </a:lnSpc>
                        <a:spcBef>
                          <a:spcPts val="0"/>
                        </a:spcBef>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Y5/6</a:t>
                      </a:r>
                      <a:endParaRPr lang="en-GB" sz="900" b="1" u="sng" dirty="0">
                        <a:effectLst/>
                        <a:latin typeface="+mn-lt"/>
                        <a:ea typeface="Calibri" panose="020F0502020204030204" pitchFamily="34" charset="0"/>
                        <a:cs typeface="Times New Roman" panose="02020603050405020304" pitchFamily="18" charset="0"/>
                      </a:endParaRPr>
                    </a:p>
                  </a:txBody>
                  <a:tcPr marL="72009" marR="72009" marT="0" marB="0">
                    <a:solidFill>
                      <a:schemeClr val="accent4">
                        <a:lumMod val="20000"/>
                        <a:lumOff val="80000"/>
                      </a:schemeClr>
                    </a:solidFill>
                  </a:tcPr>
                </a:tc>
                <a:extLst>
                  <a:ext uri="{0D108BD9-81ED-4DB2-BD59-A6C34878D82A}">
                    <a16:rowId xmlns:a16="http://schemas.microsoft.com/office/drawing/2014/main" val="1847279511"/>
                  </a:ext>
                </a:extLst>
              </a:tr>
              <a:tr h="334142">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Christian Value</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gridSpan="7">
                  <a:txBody>
                    <a:bodyPr/>
                    <a:lstStyle/>
                    <a:p>
                      <a:pPr algn="ctr">
                        <a:lnSpc>
                          <a:spcPct val="100000"/>
                        </a:lnSpc>
                        <a:spcBef>
                          <a:spcPts val="0"/>
                        </a:spcBef>
                        <a:spcAft>
                          <a:spcPts val="0"/>
                        </a:spcAft>
                      </a:pPr>
                      <a:r>
                        <a:rPr lang="en-GB" sz="900" b="1">
                          <a:effectLst/>
                          <a:latin typeface="+mn-lt"/>
                          <a:ea typeface="Calibri" panose="020F0502020204030204" pitchFamily="34" charset="0"/>
                          <a:cs typeface="Times New Roman" panose="02020603050405020304" pitchFamily="18" charset="0"/>
                        </a:rPr>
                        <a:t>Thankfulness</a:t>
                      </a:r>
                      <a:endParaRPr lang="en-GB" sz="900" b="1" dirty="0">
                        <a:effectLst/>
                        <a:latin typeface="+mn-lt"/>
                        <a:ea typeface="Calibri" panose="020F0502020204030204" pitchFamily="34" charset="0"/>
                        <a:cs typeface="Times New Roman" panose="02020603050405020304" pitchFamily="18" charset="0"/>
                      </a:endParaRPr>
                    </a:p>
                  </a:txBody>
                  <a:tcPr marL="72009" marR="72009"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algn="ct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721" marR="55721" marT="0" marB="0"/>
                </a:tc>
                <a:tc hMerge="1">
                  <a:txBody>
                    <a:bodyPr/>
                    <a:lstStyle/>
                    <a:p>
                      <a:pPr algn="ct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721" marR="55721" marT="0" marB="0"/>
                </a:tc>
                <a:tc hMerge="1">
                  <a:txBody>
                    <a:bodyPr/>
                    <a:lstStyle/>
                    <a:p>
                      <a:pPr algn="ct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721" marR="55721" marT="0" marB="0"/>
                </a:tc>
                <a:extLst>
                  <a:ext uri="{0D108BD9-81ED-4DB2-BD59-A6C34878D82A}">
                    <a16:rowId xmlns:a16="http://schemas.microsoft.com/office/drawing/2014/main" val="2368458065"/>
                  </a:ext>
                </a:extLst>
              </a:tr>
              <a:tr h="216195">
                <a:tc>
                  <a:txBody>
                    <a:bodyPr/>
                    <a:lstStyle/>
                    <a:p>
                      <a:pPr>
                        <a:lnSpc>
                          <a:spcPct val="100000"/>
                        </a:lnSpc>
                        <a:spcBef>
                          <a:spcPts val="0"/>
                        </a:spcBef>
                        <a:spcAft>
                          <a:spcPts val="0"/>
                        </a:spcAft>
                      </a:pPr>
                      <a:r>
                        <a:rPr lang="en-US" sz="900" b="1" u="none">
                          <a:effectLst/>
                          <a:latin typeface="+mn-lt"/>
                          <a:ea typeface="Calibri" panose="020F0502020204030204" pitchFamily="34" charset="0"/>
                          <a:cs typeface="Calibri" panose="020F0502020204030204" pitchFamily="34" charset="0"/>
                        </a:rPr>
                        <a:t>RE</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nSpc>
                          <a:spcPct val="100000"/>
                        </a:lnSpc>
                        <a:spcBef>
                          <a:spcPts val="0"/>
                        </a:spcBef>
                        <a:spcAft>
                          <a:spcPts val="0"/>
                        </a:spcAft>
                      </a:pPr>
                      <a:r>
                        <a:rPr lang="en-GB" sz="900" dirty="0">
                          <a:effectLst/>
                          <a:latin typeface="+mn-lt"/>
                          <a:ea typeface="Calibri" panose="020F0502020204030204" pitchFamily="34" charset="0"/>
                          <a:cs typeface="Times New Roman" panose="02020603050405020304" pitchFamily="18" charset="0"/>
                        </a:rPr>
                        <a:t>Dialogue and encounter</a:t>
                      </a:r>
                    </a:p>
                  </a:txBody>
                  <a:tcPr marL="68580" marR="68580" marT="0" marB="0">
                    <a:solidFill>
                      <a:schemeClr val="accent5">
                        <a:lumMod val="20000"/>
                        <a:lumOff val="80000"/>
                      </a:schemeClr>
                    </a:solidFill>
                  </a:tcPr>
                </a:tc>
                <a:tc>
                  <a:txBody>
                    <a:bodyPr/>
                    <a:lstStyle/>
                    <a:p>
                      <a:pP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marL="0" marR="0" lvl="0" indent="0" algn="l" defTabSz="1280206"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Dialogue and encounter y2</a:t>
                      </a:r>
                    </a:p>
                  </a:txBody>
                  <a:tcPr marL="68580" marR="68580" marT="0" marB="0">
                    <a:solidFill>
                      <a:schemeClr val="accent6">
                        <a:lumMod val="20000"/>
                        <a:lumOff val="80000"/>
                      </a:schemeClr>
                    </a:solidFill>
                  </a:tcPr>
                </a:tc>
                <a:tc>
                  <a:txBody>
                    <a:bodyPr/>
                    <a:lstStyle/>
                    <a:p>
                      <a:pPr marL="0" marR="0" lvl="0" indent="0" algn="l" defTabSz="1280206"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Dialogue and encounter y4</a:t>
                      </a:r>
                    </a:p>
                  </a:txBody>
                  <a:tcPr marL="68580" marR="68580" marT="0" marB="0">
                    <a:solidFill>
                      <a:srgbClr val="F6C5FF"/>
                    </a:solidFill>
                  </a:tcPr>
                </a:tc>
                <a:tc>
                  <a:txBody>
                    <a:bodyPr/>
                    <a:lstStyle/>
                    <a:p>
                      <a:pPr marL="0" marR="0" lvl="0" indent="0" algn="l" defTabSz="1280206"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Dialogue and encounter y6</a:t>
                      </a:r>
                    </a:p>
                  </a:txBody>
                  <a:tcPr marL="68580" marR="68580" marT="0" marB="0">
                    <a:solidFill>
                      <a:schemeClr val="accent4">
                        <a:lumMod val="20000"/>
                        <a:lumOff val="80000"/>
                      </a:schemeClr>
                    </a:solidFill>
                  </a:tcPr>
                </a:tc>
                <a:extLst>
                  <a:ext uri="{0D108BD9-81ED-4DB2-BD59-A6C34878D82A}">
                    <a16:rowId xmlns:a16="http://schemas.microsoft.com/office/drawing/2014/main" val="1159325325"/>
                  </a:ext>
                </a:extLst>
              </a:tr>
              <a:tr h="297711">
                <a:tc>
                  <a:txBody>
                    <a:bodyPr/>
                    <a:lstStyle/>
                    <a:p>
                      <a:pPr>
                        <a:lnSpc>
                          <a:spcPct val="100000"/>
                        </a:lnSpc>
                        <a:spcBef>
                          <a:spcPts val="0"/>
                        </a:spcBef>
                        <a:spcAft>
                          <a:spcPts val="0"/>
                        </a:spcAft>
                      </a:pPr>
                      <a:r>
                        <a:rPr lang="en-US" sz="900" b="1" u="none">
                          <a:effectLst/>
                          <a:latin typeface="+mn-lt"/>
                          <a:ea typeface="Calibri" panose="020F0502020204030204" pitchFamily="34" charset="0"/>
                          <a:cs typeface="Calibri" panose="020F0502020204030204" pitchFamily="34" charset="0"/>
                        </a:rPr>
                        <a:t>PSHE/ RSE</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nSpc>
                          <a:spcPct val="100000"/>
                        </a:lnSpc>
                        <a:spcBef>
                          <a:spcPts val="0"/>
                        </a:spcBef>
                        <a:spcAft>
                          <a:spcPts val="0"/>
                        </a:spcAft>
                      </a:pPr>
                      <a:r>
                        <a:rPr lang="en-US" sz="900" dirty="0">
                          <a:effectLst/>
                          <a:latin typeface="+mn-lt"/>
                          <a:ea typeface="Calibri" panose="020F0502020204030204" pitchFamily="34" charset="0"/>
                          <a:cs typeface="Calibri" panose="020F0502020204030204" pitchFamily="34" charset="0"/>
                        </a:rPr>
                        <a:t>Protecting our planet</a:t>
                      </a: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a:lnSpc>
                          <a:spcPct val="100000"/>
                        </a:lnSpc>
                        <a:spcBef>
                          <a:spcPts val="0"/>
                        </a:spcBef>
                        <a:spcAft>
                          <a:spcPts val="0"/>
                        </a:spcAft>
                      </a:pPr>
                      <a:r>
                        <a:rPr lang="en-GB" sz="1000" kern="1200" dirty="0">
                          <a:solidFill>
                            <a:schemeClr val="tx1"/>
                          </a:solidFill>
                          <a:effectLst/>
                          <a:latin typeface="+mn-lt"/>
                          <a:ea typeface="+mn-ea"/>
                          <a:cs typeface="+mn-cs"/>
                        </a:rPr>
                        <a:t>Life on our plant and how to protect it</a:t>
                      </a:r>
                      <a:endParaRPr lang="en-GB" sz="10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6">
                        <a:lumMod val="20000"/>
                        <a:lumOff val="80000"/>
                      </a:schemeClr>
                    </a:solidFill>
                  </a:tcPr>
                </a:tc>
                <a:tc>
                  <a:txBody>
                    <a:bodyPr/>
                    <a:lstStyle/>
                    <a:p>
                      <a:pPr marL="0" marR="0" lvl="0" indent="0" algn="l" defTabSz="1280206"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Life on our plant and how to protect it</a:t>
                      </a:r>
                      <a:endParaRPr kumimoji="0" lang="en-GB" sz="10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endParaRPr>
                    </a:p>
                  </a:txBody>
                  <a:tcPr marL="68580" marR="68580" marT="0" marB="0">
                    <a:solidFill>
                      <a:srgbClr val="F6C5FF"/>
                    </a:solidFill>
                  </a:tcPr>
                </a:tc>
                <a:tc>
                  <a:txBody>
                    <a:bodyPr/>
                    <a:lstStyle/>
                    <a:p>
                      <a:pPr marL="0" marR="0" lvl="0" indent="0" algn="l" defTabSz="1280206"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rPr>
                        <a:t>Life on our plant and how to protect it</a:t>
                      </a:r>
                      <a:endParaRPr kumimoji="0" lang="en-GB" sz="10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endParaRPr>
                    </a:p>
                  </a:txBody>
                  <a:tcPr marL="68580" marR="68580" marT="0" marB="0">
                    <a:solidFill>
                      <a:schemeClr val="accent4">
                        <a:lumMod val="20000"/>
                        <a:lumOff val="80000"/>
                      </a:schemeClr>
                    </a:solidFill>
                  </a:tcPr>
                </a:tc>
                <a:extLst>
                  <a:ext uri="{0D108BD9-81ED-4DB2-BD59-A6C34878D82A}">
                    <a16:rowId xmlns:a16="http://schemas.microsoft.com/office/drawing/2014/main" val="1922308226"/>
                  </a:ext>
                </a:extLst>
              </a:tr>
              <a:tr h="603355">
                <a:tc>
                  <a:txBody>
                    <a:bodyPr/>
                    <a:lstStyle/>
                    <a:p>
                      <a:pPr>
                        <a:lnSpc>
                          <a:spcPct val="100000"/>
                        </a:lnSpc>
                        <a:spcBef>
                          <a:spcPts val="0"/>
                        </a:spcBef>
                        <a:spcAft>
                          <a:spcPts val="0"/>
                        </a:spcAft>
                      </a:pPr>
                      <a:r>
                        <a:rPr lang="en-US" sz="900" b="1" u="none">
                          <a:effectLst/>
                          <a:latin typeface="+mn-lt"/>
                          <a:ea typeface="Calibri" panose="020F0502020204030204" pitchFamily="34" charset="0"/>
                          <a:cs typeface="Calibri" panose="020F0502020204030204" pitchFamily="34" charset="0"/>
                        </a:rPr>
                        <a:t>Science</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nSpc>
                          <a:spcPct val="100000"/>
                        </a:lnSpc>
                        <a:spcBef>
                          <a:spcPts val="0"/>
                        </a:spcBef>
                        <a:spcAft>
                          <a:spcPts val="0"/>
                        </a:spcAft>
                      </a:pPr>
                      <a:endParaRPr lang="en-US" sz="900" dirty="0">
                        <a:effectLst/>
                        <a:latin typeface="+mn-lt"/>
                        <a:ea typeface="Calibri" panose="020F0502020204030204" pitchFamily="34" charset="0"/>
                        <a:cs typeface="Calibri" panose="020F0502020204030204" pitchFamily="34" charset="0"/>
                      </a:endParaRPr>
                    </a:p>
                  </a:txBody>
                  <a:tcPr marL="68580" marR="68580" marT="0" marB="0">
                    <a:solidFill>
                      <a:schemeClr val="accent5">
                        <a:lumMod val="20000"/>
                        <a:lumOff val="80000"/>
                      </a:schemeClr>
                    </a:solidFill>
                  </a:tcPr>
                </a:tc>
                <a:tc>
                  <a:txBody>
                    <a:bodyPr/>
                    <a:lstStyle/>
                    <a:p>
                      <a:pPr>
                        <a:lnSpc>
                          <a:spcPct val="100000"/>
                        </a:lnSpc>
                        <a:spcBef>
                          <a:spcPts val="0"/>
                        </a:spcBef>
                        <a:spcAft>
                          <a:spcPts val="0"/>
                        </a:spcAft>
                      </a:pPr>
                      <a:endParaRPr lang="en-US" sz="900" dirty="0">
                        <a:effectLst/>
                        <a:latin typeface="+mn-lt"/>
                        <a:ea typeface="Calibri" panose="020F0502020204030204" pitchFamily="34" charset="0"/>
                        <a:cs typeface="Calibri" panose="020F0502020204030204" pitchFamily="34" charset="0"/>
                      </a:endParaRPr>
                    </a:p>
                  </a:txBody>
                  <a:tcPr marL="68580" marR="68580" marT="0" marB="0">
                    <a:solidFill>
                      <a:schemeClr val="accent5">
                        <a:lumMod val="20000"/>
                        <a:lumOff val="80000"/>
                      </a:schemeClr>
                    </a:solidFill>
                  </a:tcPr>
                </a:tc>
                <a:tc>
                  <a:txBody>
                    <a:bodyPr/>
                    <a:lstStyle/>
                    <a:p>
                      <a:pPr>
                        <a:lnSpc>
                          <a:spcPct val="100000"/>
                        </a:lnSpc>
                        <a:spcBef>
                          <a:spcPts val="0"/>
                        </a:spcBef>
                        <a:spcAft>
                          <a:spcPts val="0"/>
                        </a:spcAft>
                      </a:pPr>
                      <a:endParaRPr lang="en-US" sz="900" dirty="0">
                        <a:effectLst/>
                        <a:latin typeface="+mn-lt"/>
                        <a:ea typeface="Calibri" panose="020F0502020204030204" pitchFamily="34" charset="0"/>
                        <a:cs typeface="Calibri" panose="020F0502020204030204" pitchFamily="34" charset="0"/>
                      </a:endParaRPr>
                    </a:p>
                  </a:txBody>
                  <a:tcPr marL="68580" marR="68580" marT="0" marB="0">
                    <a:solidFill>
                      <a:schemeClr val="accent5">
                        <a:lumMod val="20000"/>
                        <a:lumOff val="80000"/>
                      </a:schemeClr>
                    </a:solidFill>
                  </a:tcPr>
                </a:tc>
                <a:tc>
                  <a:txBody>
                    <a:bodyPr/>
                    <a:lstStyle/>
                    <a:p>
                      <a:pPr>
                        <a:lnSpc>
                          <a:spcPct val="100000"/>
                        </a:lnSpc>
                        <a:spcBef>
                          <a:spcPts val="0"/>
                        </a:spcBef>
                        <a:spcAft>
                          <a:spcPts val="0"/>
                        </a:spcAft>
                      </a:pPr>
                      <a:endParaRPr lang="en-US" sz="900" dirty="0">
                        <a:effectLst/>
                        <a:latin typeface="+mn-lt"/>
                        <a:ea typeface="Calibri" panose="020F0502020204030204" pitchFamily="34" charset="0"/>
                        <a:cs typeface="Calibri" panose="020F0502020204030204" pitchFamily="34" charset="0"/>
                      </a:endParaRPr>
                    </a:p>
                  </a:txBody>
                  <a:tcPr marL="68580" marR="68580" marT="0" marB="0">
                    <a:solidFill>
                      <a:schemeClr val="accent5">
                        <a:lumMod val="20000"/>
                        <a:lumOff val="80000"/>
                      </a:schemeClr>
                    </a:solidFill>
                  </a:tcPr>
                </a:tc>
                <a:tc>
                  <a:txBody>
                    <a:bodyPr/>
                    <a:lstStyle/>
                    <a:p>
                      <a:pPr>
                        <a:lnSpc>
                          <a:spcPct val="100000"/>
                        </a:lnSpc>
                        <a:spcBef>
                          <a:spcPts val="0"/>
                        </a:spcBef>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The apprentice gardener (2)</a:t>
                      </a:r>
                    </a:p>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The children will observe and describe how seeds and bulbs grow  and describe what they need to stay healthy.</a:t>
                      </a:r>
                    </a:p>
                  </a:txBody>
                  <a:tcPr marL="68580" marR="68580" marT="0" marB="0">
                    <a:solidFill>
                      <a:schemeClr val="accent6">
                        <a:lumMod val="20000"/>
                        <a:lumOff val="80000"/>
                      </a:schemeClr>
                    </a:solidFill>
                  </a:tcPr>
                </a:tc>
                <a:tc>
                  <a:txBody>
                    <a:bodyPr/>
                    <a:lstStyle/>
                    <a:p>
                      <a:pPr>
                        <a:lnSpc>
                          <a:spcPct val="100000"/>
                        </a:lnSpc>
                        <a:spcBef>
                          <a:spcPts val="0"/>
                        </a:spcBef>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How does your garden grow? </a:t>
                      </a:r>
                    </a:p>
                    <a:p>
                      <a:pPr>
                        <a:lnSpc>
                          <a:spcPct val="100000"/>
                        </a:lnSpc>
                        <a:spcBef>
                          <a:spcPts val="0"/>
                        </a:spcBef>
                        <a:spcAft>
                          <a:spcPts val="0"/>
                        </a:spcAft>
                      </a:pPr>
                      <a:r>
                        <a:rPr lang="en-GB" sz="900" dirty="0">
                          <a:effectLst/>
                          <a:latin typeface="+mn-lt"/>
                          <a:ea typeface="Calibri" panose="020F0502020204030204" pitchFamily="34" charset="0"/>
                          <a:cs typeface="Times New Roman" panose="02020603050405020304" pitchFamily="18" charset="0"/>
                        </a:rPr>
                        <a:t>The children will identify and describe the function of plants, pollination, seed dispersal and how water transports around the plant.</a:t>
                      </a:r>
                    </a:p>
                  </a:txBody>
                  <a:tcPr marL="68580" marR="68580" marT="0" marB="0">
                    <a:solidFill>
                      <a:srgbClr val="F6C5FF"/>
                    </a:solidFill>
                  </a:tcPr>
                </a:tc>
                <a:tc>
                  <a:txBody>
                    <a:bodyPr/>
                    <a:lstStyle/>
                    <a:p>
                      <a:pPr>
                        <a:lnSpc>
                          <a:spcPct val="100000"/>
                        </a:lnSpc>
                        <a:spcBef>
                          <a:spcPts val="0"/>
                        </a:spcBef>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Reproduction in plants and animals</a:t>
                      </a:r>
                    </a:p>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The children will describe the reproduction of plants and animals and how humans change as they grow</a:t>
                      </a:r>
                    </a:p>
                  </a:txBody>
                  <a:tcPr marL="68580" marR="68580" marT="0" marB="0">
                    <a:solidFill>
                      <a:schemeClr val="accent4">
                        <a:lumMod val="20000"/>
                        <a:lumOff val="80000"/>
                      </a:schemeClr>
                    </a:solidFill>
                  </a:tcPr>
                </a:tc>
                <a:extLst>
                  <a:ext uri="{0D108BD9-81ED-4DB2-BD59-A6C34878D82A}">
                    <a16:rowId xmlns:a16="http://schemas.microsoft.com/office/drawing/2014/main" val="790587680"/>
                  </a:ext>
                </a:extLst>
              </a:tr>
              <a:tr h="663763">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History</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rowSpan="2">
                  <a:txBody>
                    <a:bodyPr/>
                    <a:lstStyle/>
                    <a:p>
                      <a:pPr algn="l">
                        <a:lnSpc>
                          <a:spcPct val="107000"/>
                        </a:lnSpc>
                        <a:spcAft>
                          <a:spcPts val="800"/>
                        </a:spcAft>
                      </a:pPr>
                      <a:r>
                        <a:rPr lang="en-GB" sz="1000" b="1" dirty="0">
                          <a:effectLst/>
                          <a:latin typeface="+mn-lt"/>
                          <a:ea typeface="Times New Roman" panose="02020603050405020304" pitchFamily="18" charset="0"/>
                          <a:cs typeface="Times New Roman" panose="02020603050405020304" pitchFamily="18" charset="0"/>
                        </a:rPr>
                        <a:t>What makes a hero? (People who help us) </a:t>
                      </a:r>
                      <a:endParaRPr lang="en-GB" sz="1000" dirty="0">
                        <a:effectLst/>
                        <a:latin typeface="+mn-lt"/>
                        <a:ea typeface="Calibri" panose="020F0502020204030204" pitchFamily="34" charset="0"/>
                        <a:cs typeface="Times New Roman" panose="02020603050405020304" pitchFamily="18" charset="0"/>
                      </a:endParaRPr>
                    </a:p>
                    <a:p>
                      <a:pPr algn="l">
                        <a:lnSpc>
                          <a:spcPct val="107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solidFill>
                      <a:schemeClr val="accent5">
                        <a:lumMod val="20000"/>
                        <a:lumOff val="80000"/>
                      </a:schemeClr>
                    </a:solidFill>
                  </a:tcPr>
                </a:tc>
                <a:tc rowSpan="2">
                  <a:txBody>
                    <a:bodyPr/>
                    <a:lstStyle/>
                    <a:p>
                      <a:pPr algn="l">
                        <a:lnSpc>
                          <a:spcPct val="107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solidFill>
                      <a:schemeClr val="accent5">
                        <a:lumMod val="20000"/>
                        <a:lumOff val="80000"/>
                      </a:schemeClr>
                    </a:solidFill>
                  </a:tcPr>
                </a:tc>
                <a:tc rowSpan="2">
                  <a:txBody>
                    <a:bodyPr/>
                    <a:lstStyle/>
                    <a:p>
                      <a:pPr algn="l">
                        <a:lnSpc>
                          <a:spcPct val="107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solidFill>
                      <a:schemeClr val="accent5">
                        <a:lumMod val="20000"/>
                        <a:lumOff val="80000"/>
                      </a:schemeClr>
                    </a:solidFill>
                  </a:tcPr>
                </a:tc>
                <a:tc rowSpan="2">
                  <a:txBody>
                    <a:bodyPr/>
                    <a:lstStyle/>
                    <a:p>
                      <a:pPr algn="l">
                        <a:lnSpc>
                          <a:spcPct val="107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solidFill>
                      <a:schemeClr val="accent5">
                        <a:lumMod val="20000"/>
                        <a:lumOff val="80000"/>
                      </a:schemeClr>
                    </a:solidFill>
                  </a:tcPr>
                </a:tc>
                <a:tc>
                  <a:txBody>
                    <a:bodyPr/>
                    <a:lstStyle/>
                    <a:p>
                      <a:pPr algn="l">
                        <a:lnSpc>
                          <a:spcPct val="107000"/>
                        </a:lnSpc>
                        <a:spcAft>
                          <a:spcPts val="800"/>
                        </a:spcAft>
                      </a:pPr>
                      <a:r>
                        <a:rPr lang="en-GB" sz="1000" dirty="0">
                          <a:solidFill>
                            <a:srgbClr val="002060"/>
                          </a:solidFill>
                          <a:effectLst/>
                          <a:latin typeface="+mn-lt"/>
                          <a:ea typeface="Calibri" panose="020F0502020204030204" pitchFamily="34" charset="0"/>
                          <a:cs typeface="Calibri" panose="020F0502020204030204" pitchFamily="34" charset="0"/>
                        </a:rPr>
                        <a:t>How were the lives of these famous explorers the same or different?</a:t>
                      </a:r>
                      <a:r>
                        <a:rPr lang="en-GB" sz="1000" dirty="0">
                          <a:solidFill>
                            <a:srgbClr val="FF0000"/>
                          </a:solidFill>
                          <a:effectLst/>
                          <a:latin typeface="+mn-lt"/>
                          <a:ea typeface="Calibri" panose="020F0502020204030204" pitchFamily="34" charset="0"/>
                          <a:cs typeface="Calibri" panose="020F0502020204030204" pitchFamily="34" charset="0"/>
                        </a:rPr>
                        <a:t> </a:t>
                      </a:r>
                      <a:r>
                        <a:rPr lang="en-GB" sz="1000" dirty="0">
                          <a:solidFill>
                            <a:srgbClr val="002060"/>
                          </a:solidFill>
                          <a:effectLst/>
                          <a:latin typeface="+mn-lt"/>
                          <a:ea typeface="Calibri" panose="020F0502020204030204" pitchFamily="34" charset="0"/>
                          <a:cs typeface="Calibri" panose="020F0502020204030204" pitchFamily="34" charset="0"/>
                        </a:rPr>
                        <a:t>–</a:t>
                      </a:r>
                      <a:r>
                        <a:rPr lang="en-GB" sz="1000" dirty="0">
                          <a:solidFill>
                            <a:srgbClr val="FF0000"/>
                          </a:solidFill>
                          <a:effectLst/>
                          <a:latin typeface="+mn-lt"/>
                          <a:ea typeface="Calibri" panose="020F0502020204030204" pitchFamily="34" charset="0"/>
                          <a:cs typeface="Calibri" panose="020F0502020204030204" pitchFamily="34" charset="0"/>
                        </a:rPr>
                        <a:t> </a:t>
                      </a:r>
                      <a:r>
                        <a:rPr lang="en-GB" sz="1000" dirty="0">
                          <a:solidFill>
                            <a:srgbClr val="002060"/>
                          </a:solidFill>
                          <a:effectLst/>
                          <a:latin typeface="+mn-lt"/>
                          <a:ea typeface="Calibri" panose="020F0502020204030204" pitchFamily="34" charset="0"/>
                          <a:cs typeface="Calibri" panose="020F0502020204030204" pitchFamily="34" charset="0"/>
                        </a:rPr>
                        <a:t>Ibn Battuta, Ernest Shackleton and Marianne Brocklehurst?   </a:t>
                      </a:r>
                      <a:endParaRPr lang="en-GB" sz="1000" dirty="0">
                        <a:effectLst/>
                        <a:latin typeface="+mn-lt"/>
                        <a:ea typeface="Calibri" panose="020F0502020204030204" pitchFamily="34" charset="0"/>
                        <a:cs typeface="Times New Roman" panose="02020603050405020304" pitchFamily="18" charset="0"/>
                      </a:endParaRPr>
                    </a:p>
                  </a:txBody>
                  <a:tcPr marL="114300" marR="114300" marT="0" marB="0">
                    <a:solidFill>
                      <a:schemeClr val="accent6">
                        <a:lumMod val="20000"/>
                        <a:lumOff val="80000"/>
                      </a:schemeClr>
                    </a:solidFill>
                  </a:tcPr>
                </a:tc>
                <a:tc>
                  <a:txBody>
                    <a:bodyPr/>
                    <a:lstStyle/>
                    <a:p>
                      <a:pPr algn="l">
                        <a:lnSpc>
                          <a:spcPct val="107000"/>
                        </a:lnSpc>
                        <a:spcAft>
                          <a:spcPts val="800"/>
                        </a:spcAft>
                      </a:pPr>
                      <a:r>
                        <a:rPr lang="en-GB" sz="1000" dirty="0">
                          <a:solidFill>
                            <a:srgbClr val="002060"/>
                          </a:solidFill>
                          <a:effectLst/>
                          <a:latin typeface="+mn-lt"/>
                          <a:ea typeface="Times New Roman" panose="02020603050405020304" pitchFamily="18" charset="0"/>
                          <a:cs typeface="Arial" panose="020B0604020202020204" pitchFamily="34" charset="0"/>
                        </a:rPr>
                        <a:t>How powerful was the Roman Empire and why did it start to decline? </a:t>
                      </a:r>
                      <a:r>
                        <a:rPr lang="en-GB" sz="1000" dirty="0">
                          <a:effectLst/>
                          <a:latin typeface="+mn-lt"/>
                          <a:ea typeface="Times New Roman" panose="02020603050405020304" pitchFamily="18" charset="0"/>
                          <a:cs typeface="Arial" panose="020B0604020202020204" pitchFamily="34" charset="0"/>
                        </a:rPr>
                        <a:t>the Roman Empire and its impact on Britain</a:t>
                      </a:r>
                      <a:endParaRPr lang="en-GB" sz="1000" dirty="0">
                        <a:effectLst/>
                        <a:latin typeface="+mn-lt"/>
                        <a:ea typeface="Times New Roman" panose="02020603050405020304" pitchFamily="18" charset="0"/>
                      </a:endParaRPr>
                    </a:p>
                  </a:txBody>
                  <a:tcPr marL="114300" marR="114300" marT="0" marB="0">
                    <a:solidFill>
                      <a:srgbClr val="F6C5FF"/>
                    </a:solidFill>
                  </a:tcPr>
                </a:tc>
                <a:tc>
                  <a:txBody>
                    <a:bodyPr/>
                    <a:lstStyle/>
                    <a:p>
                      <a:pPr algn="l">
                        <a:lnSpc>
                          <a:spcPct val="107000"/>
                        </a:lnSpc>
                        <a:spcAft>
                          <a:spcPts val="800"/>
                        </a:spcAft>
                      </a:pPr>
                      <a:r>
                        <a:rPr lang="en-GB" sz="1000" b="1" dirty="0">
                          <a:solidFill>
                            <a:schemeClr val="tx1"/>
                          </a:solidFill>
                          <a:effectLst/>
                          <a:latin typeface="+mn-lt"/>
                          <a:ea typeface="Calibri" panose="020F0502020204030204" pitchFamily="34" charset="0"/>
                          <a:cs typeface="Calibri" panose="020F0502020204030204" pitchFamily="34" charset="0"/>
                        </a:rPr>
                        <a:t>To what extent did the industrial revolution impact Macclesfield?  </a:t>
                      </a:r>
                      <a:endParaRPr lang="en-GB" sz="1000" b="1" dirty="0">
                        <a:solidFill>
                          <a:schemeClr val="tx1"/>
                        </a:solidFill>
                        <a:effectLst/>
                        <a:latin typeface="+mn-lt"/>
                        <a:ea typeface="Calibri" panose="020F0502020204030204" pitchFamily="34" charset="0"/>
                        <a:cs typeface="Times New Roman" panose="02020603050405020304" pitchFamily="18" charset="0"/>
                      </a:endParaRPr>
                    </a:p>
                    <a:p>
                      <a:pPr marL="342900" lvl="0" indent="-342900" algn="l">
                        <a:lnSpc>
                          <a:spcPct val="107000"/>
                        </a:lnSpc>
                        <a:spcAft>
                          <a:spcPts val="800"/>
                        </a:spcAft>
                        <a:buSzPts val="1000"/>
                        <a:buFont typeface="Symbol" panose="05050102010706020507" pitchFamily="18" charset="2"/>
                        <a:buChar char=""/>
                        <a:tabLst>
                          <a:tab pos="457200" algn="l"/>
                        </a:tabLst>
                      </a:pPr>
                      <a:r>
                        <a:rPr lang="en-GB" sz="1000" b="1" dirty="0">
                          <a:solidFill>
                            <a:schemeClr val="tx1"/>
                          </a:solidFill>
                          <a:effectLst/>
                          <a:latin typeface="+mn-lt"/>
                          <a:ea typeface="Calibri" panose="020F0502020204030204" pitchFamily="34" charset="0"/>
                          <a:cs typeface="Arial" panose="020B0604020202020204" pitchFamily="34" charset="0"/>
                        </a:rPr>
                        <a:t>a local history study </a:t>
                      </a:r>
                      <a:endParaRPr lang="en-GB" sz="1000" b="1" dirty="0">
                        <a:solidFill>
                          <a:schemeClr val="tx1"/>
                        </a:solidFill>
                        <a:effectLst/>
                        <a:latin typeface="+mn-lt"/>
                        <a:ea typeface="Calibri" panose="020F0502020204030204" pitchFamily="34" charset="0"/>
                        <a:cs typeface="Times New Roman" panose="02020603050405020304" pitchFamily="18" charset="0"/>
                      </a:endParaRPr>
                    </a:p>
                  </a:txBody>
                  <a:tcPr marL="114300" marR="114300" marT="0" marB="0">
                    <a:solidFill>
                      <a:schemeClr val="accent4">
                        <a:lumMod val="20000"/>
                        <a:lumOff val="80000"/>
                      </a:schemeClr>
                    </a:solidFill>
                  </a:tcPr>
                </a:tc>
                <a:extLst>
                  <a:ext uri="{0D108BD9-81ED-4DB2-BD59-A6C34878D82A}">
                    <a16:rowId xmlns:a16="http://schemas.microsoft.com/office/drawing/2014/main" val="4006263489"/>
                  </a:ext>
                </a:extLst>
              </a:tr>
              <a:tr h="949833">
                <a:tc>
                  <a:txBody>
                    <a:bodyPr/>
                    <a:lstStyle/>
                    <a:p>
                      <a:pPr>
                        <a:lnSpc>
                          <a:spcPct val="100000"/>
                        </a:lnSpc>
                        <a:spcBef>
                          <a:spcPts val="0"/>
                        </a:spcBef>
                        <a:spcAft>
                          <a:spcPts val="0"/>
                        </a:spcAft>
                      </a:pPr>
                      <a:r>
                        <a:rPr lang="en-US" sz="900" b="1" u="none">
                          <a:effectLst/>
                          <a:latin typeface="+mn-lt"/>
                          <a:ea typeface="Calibri" panose="020F0502020204030204" pitchFamily="34" charset="0"/>
                          <a:cs typeface="Calibri" panose="020F0502020204030204" pitchFamily="34" charset="0"/>
                        </a:rPr>
                        <a:t>Geography</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vMerge="1">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marL="457200" algn="l">
                        <a:lnSpc>
                          <a:spcPct val="107000"/>
                        </a:lnSpc>
                        <a:spcAft>
                          <a:spcPts val="800"/>
                        </a:spcAft>
                      </a:pPr>
                      <a:r>
                        <a:rPr lang="en-GB" sz="1000" dirty="0">
                          <a:solidFill>
                            <a:srgbClr val="FF0000"/>
                          </a:solidFill>
                          <a:effectLst/>
                          <a:latin typeface="+mn-lt"/>
                          <a:ea typeface="Calibri" panose="020F0502020204030204" pitchFamily="34" charset="0"/>
                          <a:cs typeface="Calibri" panose="020F0502020204030204" pitchFamily="34" charset="0"/>
                        </a:rPr>
                        <a:t>What are the seven continents and the five oceans of the world? </a:t>
                      </a:r>
                      <a:endParaRPr lang="en-GB" sz="1000" dirty="0">
                        <a:effectLst/>
                        <a:latin typeface="+mn-lt"/>
                        <a:ea typeface="Calibri" panose="020F0502020204030204" pitchFamily="34" charset="0"/>
                        <a:cs typeface="Times New Roman" panose="02020603050405020304" pitchFamily="18" charset="0"/>
                      </a:endParaRPr>
                    </a:p>
                  </a:txBody>
                  <a:tcPr marL="114300" marR="114300" marT="0" marB="0">
                    <a:solidFill>
                      <a:schemeClr val="accent6">
                        <a:lumMod val="20000"/>
                        <a:lumOff val="80000"/>
                      </a:schemeClr>
                    </a:solidFill>
                  </a:tcPr>
                </a:tc>
                <a:tc>
                  <a:txBody>
                    <a:bodyPr/>
                    <a:lstStyle/>
                    <a:p>
                      <a:pPr algn="l">
                        <a:lnSpc>
                          <a:spcPct val="107000"/>
                        </a:lnSpc>
                        <a:spcAft>
                          <a:spcPts val="800"/>
                        </a:spcAft>
                      </a:pPr>
                      <a:r>
                        <a:rPr lang="en-GB" sz="1000" b="1" dirty="0">
                          <a:solidFill>
                            <a:schemeClr val="tx1"/>
                          </a:solidFill>
                          <a:effectLst/>
                          <a:latin typeface="+mn-lt"/>
                          <a:ea typeface="Calibri" panose="020F0502020204030204" pitchFamily="34" charset="0"/>
                          <a:cs typeface="Arial" panose="020B0604020202020204" pitchFamily="34" charset="0"/>
                        </a:rPr>
                        <a:t>How is the North West region of the UK similar or different to the Naples Bay region in Italy? </a:t>
                      </a:r>
                      <a:r>
                        <a:rPr lang="en-GB" sz="1000" b="0" dirty="0">
                          <a:solidFill>
                            <a:schemeClr val="tx1"/>
                          </a:solidFill>
                          <a:effectLst/>
                          <a:latin typeface="+mn-lt"/>
                          <a:ea typeface="Times New Roman" panose="02020603050405020304" pitchFamily="18" charset="0"/>
                          <a:cs typeface="Arial" panose="020B0604020202020204" pitchFamily="34" charset="0"/>
                        </a:rPr>
                        <a:t>understand geographical similarities and differences through the study of human and physical geography of a region of the United Kingdom and a region in a European country </a:t>
                      </a:r>
                      <a:endParaRPr lang="en-GB" sz="1000" b="0" dirty="0">
                        <a:solidFill>
                          <a:schemeClr val="tx1"/>
                        </a:solidFill>
                        <a:effectLst/>
                        <a:latin typeface="+mn-lt"/>
                        <a:ea typeface="Calibri" panose="020F0502020204030204" pitchFamily="34" charset="0"/>
                        <a:cs typeface="Times New Roman" panose="02020603050405020304" pitchFamily="18" charset="0"/>
                      </a:endParaRPr>
                    </a:p>
                  </a:txBody>
                  <a:tcPr marL="114300" marR="114300" marT="0" marB="0">
                    <a:solidFill>
                      <a:srgbClr val="F6C5FF"/>
                    </a:solidFill>
                  </a:tcPr>
                </a:tc>
                <a:tc>
                  <a:txBody>
                    <a:bodyPr/>
                    <a:lstStyle/>
                    <a:p>
                      <a:pPr marL="0" marR="0" lvl="0" indent="0" algn="l" defTabSz="1280206" rtl="0" eaLnBrk="1" fontAlgn="auto" latinLnBrk="0" hangingPunct="1">
                        <a:lnSpc>
                          <a:spcPct val="107000"/>
                        </a:lnSpc>
                        <a:spcBef>
                          <a:spcPts val="0"/>
                        </a:spcBef>
                        <a:spcAft>
                          <a:spcPts val="0"/>
                        </a:spcAft>
                        <a:buClrTx/>
                        <a:buSzTx/>
                        <a:buFontTx/>
                        <a:buNone/>
                        <a:tabLst/>
                        <a:defRPr/>
                      </a:pPr>
                      <a:r>
                        <a:rPr lang="en-GB" sz="1000" b="1" dirty="0">
                          <a:solidFill>
                            <a:schemeClr val="tx1"/>
                          </a:solidFill>
                          <a:effectLst/>
                          <a:latin typeface="+mn-lt"/>
                          <a:ea typeface="Calibri" panose="020F0502020204030204" pitchFamily="34" charset="0"/>
                          <a:cs typeface="Calibri" panose="020F0502020204030204" pitchFamily="34" charset="0"/>
                        </a:rPr>
                        <a:t>To what extent have Macclesfield’s geographical features shaped its History over time?  </a:t>
                      </a:r>
                      <a:endParaRPr lang="en-GB" sz="1000" b="1"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solidFill>
                      <a:schemeClr val="accent4">
                        <a:lumMod val="20000"/>
                        <a:lumOff val="80000"/>
                      </a:schemeClr>
                    </a:solidFill>
                  </a:tcPr>
                </a:tc>
                <a:extLst>
                  <a:ext uri="{0D108BD9-81ED-4DB2-BD59-A6C34878D82A}">
                    <a16:rowId xmlns:a16="http://schemas.microsoft.com/office/drawing/2014/main" val="4070353573"/>
                  </a:ext>
                </a:extLst>
              </a:tr>
              <a:tr h="857702">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Music</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gridSpan="2">
                  <a:txBody>
                    <a:bodyPr/>
                    <a:lstStyle/>
                    <a:p>
                      <a:pPr algn="l">
                        <a:lnSpc>
                          <a:spcPct val="100000"/>
                        </a:lnSpc>
                        <a:spcBef>
                          <a:spcPts val="0"/>
                        </a:spcBef>
                        <a:spcAft>
                          <a:spcPts val="0"/>
                        </a:spcAft>
                      </a:pPr>
                      <a:r>
                        <a:rPr lang="en-GB" sz="1000" dirty="0">
                          <a:effectLst/>
                          <a:latin typeface="+mn-lt"/>
                          <a:ea typeface="Calibri" panose="020F0502020204030204" pitchFamily="34" charset="0"/>
                          <a:cs typeface="Times New Roman" panose="02020603050405020304" pitchFamily="18" charset="0"/>
                        </a:rPr>
                        <a:t>Music and </a:t>
                      </a:r>
                      <a:r>
                        <a:rPr lang="en-GB" sz="1000" dirty="0" err="1">
                          <a:effectLst/>
                          <a:latin typeface="+mn-lt"/>
                          <a:ea typeface="Calibri" panose="020F0502020204030204" pitchFamily="34" charset="0"/>
                          <a:cs typeface="Times New Roman" panose="02020603050405020304" pitchFamily="18" charset="0"/>
                        </a:rPr>
                        <a:t>rythmn</a:t>
                      </a:r>
                      <a:endParaRPr lang="en-GB" sz="10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hMerge="1">
                  <a:txBody>
                    <a:bodyPr/>
                    <a:lstStyle/>
                    <a:p>
                      <a:pPr algn="l">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gridSpan="2">
                  <a:txBody>
                    <a:bodyPr/>
                    <a:lstStyle/>
                    <a:p>
                      <a:r>
                        <a:rPr lang="en-GB" sz="1000" dirty="0"/>
                        <a:t>Recorders</a:t>
                      </a:r>
                    </a:p>
                  </a:txBody>
                  <a:tcPr marL="72009" marR="72009" marT="0" marB="0">
                    <a:solidFill>
                      <a:schemeClr val="accent5">
                        <a:lumMod val="20000"/>
                        <a:lumOff val="80000"/>
                      </a:schemeClr>
                    </a:solidFill>
                  </a:tcPr>
                </a:tc>
                <a:tc hMerge="1">
                  <a:txBody>
                    <a:bodyPr/>
                    <a:lstStyle/>
                    <a:p>
                      <a:pPr algn="l">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gridSpan="2">
                  <a:txBody>
                    <a:bodyPr/>
                    <a:lstStyle/>
                    <a:p>
                      <a:r>
                        <a:rPr lang="en-GB" sz="1000" dirty="0"/>
                        <a:t>Brass</a:t>
                      </a:r>
                    </a:p>
                  </a:txBody>
                  <a:tcPr marL="72009" marR="72009" marT="0" marB="0">
                    <a:solidFill>
                      <a:schemeClr val="accent6">
                        <a:lumMod val="20000"/>
                        <a:lumOff val="80000"/>
                      </a:schemeClr>
                    </a:solidFill>
                  </a:tcPr>
                </a:tc>
                <a:tc hMerge="1">
                  <a:txBody>
                    <a:bodyPr/>
                    <a:lstStyle/>
                    <a:p>
                      <a:endParaRPr lang="en-US" sz="900" dirty="0"/>
                    </a:p>
                  </a:txBody>
                  <a:tcPr marL="72009" marR="72009" marT="0" marB="0">
                    <a:solidFill>
                      <a:srgbClr val="F6C5FF"/>
                    </a:solidFill>
                  </a:tcPr>
                </a:tc>
                <a:tc>
                  <a:txBody>
                    <a:bodyPr/>
                    <a:lstStyle/>
                    <a:p>
                      <a:r>
                        <a:rPr lang="en-US" sz="1000" dirty="0"/>
                        <a:t>Strings</a:t>
                      </a:r>
                    </a:p>
                  </a:txBody>
                  <a:tcPr marL="72009" marR="72009" marT="0" marB="0">
                    <a:solidFill>
                      <a:schemeClr val="accent4">
                        <a:lumMod val="20000"/>
                        <a:lumOff val="80000"/>
                      </a:schemeClr>
                    </a:solidFill>
                  </a:tcPr>
                </a:tc>
                <a:extLst>
                  <a:ext uri="{0D108BD9-81ED-4DB2-BD59-A6C34878D82A}">
                    <a16:rowId xmlns:a16="http://schemas.microsoft.com/office/drawing/2014/main" val="477297320"/>
                  </a:ext>
                </a:extLst>
              </a:tr>
              <a:tr h="191386">
                <a:tc>
                  <a:txBody>
                    <a:bodyPr/>
                    <a:lstStyle/>
                    <a:p>
                      <a:pPr>
                        <a:lnSpc>
                          <a:spcPct val="100000"/>
                        </a:lnSpc>
                        <a:spcBef>
                          <a:spcPts val="0"/>
                        </a:spcBef>
                        <a:spcAft>
                          <a:spcPts val="0"/>
                        </a:spcAft>
                      </a:pPr>
                      <a:r>
                        <a:rPr lang="en-US" sz="900" b="1" u="none">
                          <a:effectLst/>
                          <a:latin typeface="+mn-lt"/>
                          <a:ea typeface="Calibri" panose="020F0502020204030204" pitchFamily="34" charset="0"/>
                          <a:cs typeface="Calibri" panose="020F0502020204030204" pitchFamily="34" charset="0"/>
                        </a:rPr>
                        <a:t>Computing</a:t>
                      </a:r>
                      <a:endParaRPr lang="en-GB" sz="900" b="1" u="none">
                        <a:effectLst/>
                        <a:latin typeface="+mn-lt"/>
                        <a:ea typeface="Calibri" panose="020F0502020204030204" pitchFamily="34" charset="0"/>
                        <a:cs typeface="Times New Roman" panose="02020603050405020304" pitchFamily="18" charset="0"/>
                      </a:endParaRPr>
                    </a:p>
                  </a:txBody>
                  <a:tcPr marL="88626" marR="88626" marT="0" marB="0"/>
                </a:tc>
                <a:tc>
                  <a:txBody>
                    <a:bodyPr/>
                    <a:lstStyle/>
                    <a:p>
                      <a:r>
                        <a:rPr lang="en-US" sz="900" kern="1200" dirty="0">
                          <a:solidFill>
                            <a:schemeClr val="tx1"/>
                          </a:solidFill>
                          <a:effectLst/>
                          <a:latin typeface="+mn-lt"/>
                          <a:ea typeface="+mn-ea"/>
                          <a:cs typeface="+mn-cs"/>
                        </a:rPr>
                        <a:t>Understanding the world</a:t>
                      </a:r>
                      <a:endParaRPr lang="en-GB" sz="900" kern="1200" dirty="0">
                        <a:solidFill>
                          <a:schemeClr val="tx1"/>
                        </a:solidFill>
                        <a:effectLst/>
                        <a:latin typeface="+mn-lt"/>
                        <a:ea typeface="+mn-ea"/>
                        <a:cs typeface="+mn-cs"/>
                      </a:endParaRPr>
                    </a:p>
                    <a:p>
                      <a:r>
                        <a:rPr lang="en-US" sz="900" kern="1200" dirty="0">
                          <a:solidFill>
                            <a:schemeClr val="tx1"/>
                          </a:solidFill>
                          <a:effectLst/>
                          <a:latin typeface="+mn-lt"/>
                          <a:ea typeface="+mn-ea"/>
                          <a:cs typeface="+mn-cs"/>
                        </a:rPr>
                        <a:t>Completes a simple program on a computer. Uses ICT hardware to interact with age-appropriate computer software. (40-60) Early Learning Goal Children </a:t>
                      </a:r>
                      <a:r>
                        <a:rPr lang="en-US" sz="900" kern="1200" dirty="0" err="1">
                          <a:solidFill>
                            <a:schemeClr val="tx1"/>
                          </a:solidFill>
                          <a:effectLst/>
                          <a:latin typeface="+mn-lt"/>
                          <a:ea typeface="+mn-ea"/>
                          <a:cs typeface="+mn-cs"/>
                        </a:rPr>
                        <a:t>recognise</a:t>
                      </a:r>
                      <a:r>
                        <a:rPr lang="en-US" sz="900" kern="1200" dirty="0">
                          <a:solidFill>
                            <a:schemeClr val="tx1"/>
                          </a:solidFill>
                          <a:effectLst/>
                          <a:latin typeface="+mn-lt"/>
                          <a:ea typeface="+mn-ea"/>
                          <a:cs typeface="+mn-cs"/>
                        </a:rPr>
                        <a:t> that a range of technology is used in places such as homes and schools. They select and use technology for particular purposes</a:t>
                      </a:r>
                      <a:endParaRPr lang="en-GB" sz="900" dirty="0">
                        <a:effectLst/>
                        <a:latin typeface="+mn-lt"/>
                        <a:ea typeface="Calibri" panose="020F0502020204030204" pitchFamily="34" charset="0"/>
                        <a:cs typeface="Times New Roman" panose="02020603050405020304" pitchFamily="18" charset="0"/>
                      </a:endParaRPr>
                    </a:p>
                    <a:p>
                      <a:pPr algn="l">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gn="l">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gn="l">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gn="l">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nSpc>
                          <a:spcPct val="100000"/>
                        </a:lnSpc>
                        <a:spcBef>
                          <a:spcPts val="0"/>
                        </a:spcBef>
                        <a:spcAft>
                          <a:spcPts val="0"/>
                        </a:spcAft>
                      </a:pPr>
                      <a:r>
                        <a:rPr lang="en-US" sz="1000" kern="1200" dirty="0">
                          <a:solidFill>
                            <a:schemeClr val="tx1"/>
                          </a:solidFill>
                          <a:effectLst/>
                          <a:latin typeface="+mn-lt"/>
                          <a:ea typeface="+mn-ea"/>
                          <a:cs typeface="+mn-cs"/>
                        </a:rPr>
                        <a:t>2.8 Presenting Ideas</a:t>
                      </a:r>
                      <a:endParaRPr lang="en-GB" sz="10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6">
                        <a:lumMod val="20000"/>
                        <a:lumOff val="80000"/>
                      </a:schemeClr>
                    </a:solidFill>
                  </a:tcPr>
                </a:tc>
                <a:tc>
                  <a:txBody>
                    <a:bodyPr/>
                    <a:lstStyle/>
                    <a:p>
                      <a:pPr>
                        <a:lnSpc>
                          <a:spcPct val="100000"/>
                        </a:lnSpc>
                        <a:spcBef>
                          <a:spcPts val="0"/>
                        </a:spcBef>
                        <a:spcAft>
                          <a:spcPts val="0"/>
                        </a:spcAft>
                      </a:pPr>
                      <a:r>
                        <a:rPr lang="en-GB" sz="900" dirty="0">
                          <a:effectLst/>
                          <a:latin typeface="+mn-lt"/>
                          <a:ea typeface="Calibri" panose="020F0502020204030204" pitchFamily="34" charset="0"/>
                          <a:cs typeface="Times New Roman" panose="02020603050405020304" pitchFamily="18" charset="0"/>
                        </a:rPr>
                        <a:t>Coding</a:t>
                      </a:r>
                    </a:p>
                  </a:txBody>
                  <a:tcPr marL="68580" marR="68580" marT="0" marB="0">
                    <a:solidFill>
                      <a:srgbClr val="F6C5FF"/>
                    </a:solidFill>
                  </a:tcPr>
                </a:tc>
                <a:tc>
                  <a:txBody>
                    <a:bodyPr/>
                    <a:lstStyle/>
                    <a:p>
                      <a:pPr>
                        <a:lnSpc>
                          <a:spcPct val="100000"/>
                        </a:lnSpc>
                        <a:spcBef>
                          <a:spcPts val="0"/>
                        </a:spcBef>
                        <a:spcAft>
                          <a:spcPts val="0"/>
                        </a:spcAft>
                      </a:pPr>
                      <a:r>
                        <a:rPr lang="en-GB" sz="900" dirty="0">
                          <a:effectLst/>
                          <a:latin typeface="+mn-lt"/>
                          <a:ea typeface="Calibri" panose="020F0502020204030204" pitchFamily="34" charset="0"/>
                          <a:cs typeface="Times New Roman" panose="02020603050405020304" pitchFamily="18" charset="0"/>
                        </a:rPr>
                        <a:t>Coding</a:t>
                      </a:r>
                    </a:p>
                  </a:txBody>
                  <a:tcPr marL="68580" marR="68580" marT="0" marB="0">
                    <a:solidFill>
                      <a:schemeClr val="accent4">
                        <a:lumMod val="20000"/>
                        <a:lumOff val="80000"/>
                      </a:schemeClr>
                    </a:solidFill>
                  </a:tcPr>
                </a:tc>
                <a:extLst>
                  <a:ext uri="{0D108BD9-81ED-4DB2-BD59-A6C34878D82A}">
                    <a16:rowId xmlns:a16="http://schemas.microsoft.com/office/drawing/2014/main" val="3194143715"/>
                  </a:ext>
                </a:extLst>
              </a:tr>
              <a:tr h="233917">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Art and Design</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endParaRPr lang="en-US" sz="900" b="0" u="none" dirty="0">
                        <a:effectLst/>
                        <a:latin typeface="+mn-lt"/>
                        <a:ea typeface="Calibri" panose="020F0502020204030204" pitchFamily="34" charset="0"/>
                        <a:cs typeface="Calibri" panose="020F0502020204030204" pitchFamily="34" charset="0"/>
                      </a:endParaRPr>
                    </a:p>
                  </a:txBody>
                  <a:tcPr marL="72009" marR="72009" marT="0" marB="0">
                    <a:solidFill>
                      <a:schemeClr val="accent5">
                        <a:lumMod val="20000"/>
                        <a:lumOff val="80000"/>
                      </a:schemeClr>
                    </a:solidFill>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endParaRPr lang="en-US" sz="900" b="0" u="none" dirty="0">
                        <a:effectLst/>
                        <a:latin typeface="+mn-lt"/>
                        <a:ea typeface="Calibri" panose="020F0502020204030204" pitchFamily="34" charset="0"/>
                        <a:cs typeface="Calibri" panose="020F0502020204030204" pitchFamily="34" charset="0"/>
                      </a:endParaRPr>
                    </a:p>
                  </a:txBody>
                  <a:tcPr marL="72009" marR="72009" marT="0" marB="0">
                    <a:solidFill>
                      <a:schemeClr val="accent5">
                        <a:lumMod val="20000"/>
                        <a:lumOff val="80000"/>
                      </a:schemeClr>
                    </a:solidFill>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endParaRPr lang="en-US" sz="900" b="0" u="none" dirty="0">
                        <a:effectLst/>
                        <a:latin typeface="+mn-lt"/>
                        <a:ea typeface="Calibri" panose="020F0502020204030204" pitchFamily="34" charset="0"/>
                        <a:cs typeface="Calibri" panose="020F0502020204030204" pitchFamily="34" charset="0"/>
                      </a:endParaRPr>
                    </a:p>
                  </a:txBody>
                  <a:tcPr marL="72009" marR="72009" marT="0" marB="0">
                    <a:solidFill>
                      <a:schemeClr val="accent5">
                        <a:lumMod val="20000"/>
                        <a:lumOff val="80000"/>
                      </a:schemeClr>
                    </a:solidFill>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endParaRPr lang="en-US" sz="900" b="0" u="none" dirty="0">
                        <a:effectLst/>
                        <a:latin typeface="+mn-lt"/>
                        <a:ea typeface="Calibri" panose="020F0502020204030204" pitchFamily="34" charset="0"/>
                        <a:cs typeface="Calibri" panose="020F0502020204030204" pitchFamily="34" charset="0"/>
                      </a:endParaRPr>
                    </a:p>
                  </a:txBody>
                  <a:tcPr marL="72009" marR="72009" marT="0" marB="0">
                    <a:solidFill>
                      <a:schemeClr val="accent5">
                        <a:lumMod val="20000"/>
                        <a:lumOff val="80000"/>
                      </a:schemeClr>
                    </a:solidFill>
                  </a:tcPr>
                </a:tc>
                <a:tc>
                  <a:txBody>
                    <a:bodyPr/>
                    <a:lstStyle/>
                    <a:p>
                      <a:r>
                        <a:rPr lang="en-GB" sz="1000" b="1" u="sng" kern="1200" dirty="0">
                          <a:solidFill>
                            <a:schemeClr val="tx1"/>
                          </a:solidFill>
                          <a:effectLst/>
                          <a:latin typeface="+mn-lt"/>
                          <a:ea typeface="+mn-ea"/>
                          <a:cs typeface="+mn-cs"/>
                          <a:hlinkClick r:id="rId3"/>
                        </a:rPr>
                        <a:t>Music &amp; Art</a:t>
                      </a:r>
                      <a:endParaRPr lang="en-GB" sz="1000" b="1" kern="1200" dirty="0">
                        <a:solidFill>
                          <a:schemeClr val="tx1"/>
                        </a:solidFill>
                        <a:effectLst/>
                        <a:latin typeface="+mn-lt"/>
                        <a:ea typeface="+mn-ea"/>
                        <a:cs typeface="+mn-cs"/>
                      </a:endParaRPr>
                    </a:p>
                    <a:p>
                      <a:r>
                        <a:rPr lang="en-GB" sz="1000" kern="1200" dirty="0">
                          <a:solidFill>
                            <a:schemeClr val="tx1"/>
                          </a:solidFill>
                          <a:effectLst/>
                          <a:latin typeface="+mn-lt"/>
                          <a:ea typeface="+mn-ea"/>
                          <a:cs typeface="+mn-cs"/>
                        </a:rPr>
                        <a:t>Explore how we can make art inspired by the sounds we hear.</a:t>
                      </a:r>
                      <a:endParaRPr lang="en-GB" sz="10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6">
                        <a:lumMod val="20000"/>
                        <a:lumOff val="80000"/>
                      </a:schemeClr>
                    </a:solidFill>
                  </a:tcPr>
                </a:tc>
                <a:tc>
                  <a:txBody>
                    <a:bodyPr/>
                    <a:lstStyle/>
                    <a:p>
                      <a:r>
                        <a:rPr lang="en-GB" sz="1000" b="1" u="sng" kern="1200" dirty="0">
                          <a:solidFill>
                            <a:schemeClr val="tx1"/>
                          </a:solidFill>
                          <a:effectLst/>
                          <a:latin typeface="+mn-lt"/>
                          <a:ea typeface="+mn-ea"/>
                          <a:cs typeface="+mn-cs"/>
                          <a:hlinkClick r:id="rId4"/>
                        </a:rPr>
                        <a:t>Festival Feasts</a:t>
                      </a:r>
                      <a:endParaRPr lang="en-GB" sz="1000" b="1" kern="1200" dirty="0">
                        <a:solidFill>
                          <a:schemeClr val="tx1"/>
                        </a:solidFill>
                        <a:effectLst/>
                        <a:latin typeface="+mn-lt"/>
                        <a:ea typeface="+mn-ea"/>
                        <a:cs typeface="+mn-cs"/>
                      </a:endParaRPr>
                    </a:p>
                    <a:p>
                      <a:r>
                        <a:rPr lang="en-GB" sz="1000" kern="1200" dirty="0">
                          <a:solidFill>
                            <a:schemeClr val="tx1"/>
                          </a:solidFill>
                          <a:effectLst/>
                          <a:latin typeface="+mn-lt"/>
                          <a:ea typeface="+mn-ea"/>
                          <a:cs typeface="+mn-cs"/>
                        </a:rPr>
                        <a:t>How might we use food and art to bring us together?</a:t>
                      </a:r>
                      <a:endParaRPr lang="en-GB" sz="1000" dirty="0">
                        <a:effectLst/>
                        <a:latin typeface="+mn-lt"/>
                        <a:ea typeface="Calibri" panose="020F0502020204030204" pitchFamily="34" charset="0"/>
                        <a:cs typeface="Times New Roman" panose="02020603050405020304" pitchFamily="18" charset="0"/>
                      </a:endParaRPr>
                    </a:p>
                  </a:txBody>
                  <a:tcPr marL="68580" marR="68580" marT="0" marB="0">
                    <a:solidFill>
                      <a:srgbClr val="F6C5FF"/>
                    </a:solidFill>
                  </a:tcPr>
                </a:tc>
                <a:tc>
                  <a:txBody>
                    <a:bodyPr/>
                    <a:lstStyle/>
                    <a:p>
                      <a:r>
                        <a:rPr lang="en-GB" sz="1000" b="1" u="sng" kern="1200" dirty="0">
                          <a:solidFill>
                            <a:schemeClr val="tx1"/>
                          </a:solidFill>
                          <a:effectLst/>
                          <a:latin typeface="+mn-lt"/>
                          <a:ea typeface="+mn-ea"/>
                          <a:cs typeface="+mn-cs"/>
                          <a:hlinkClick r:id="rId5"/>
                        </a:rPr>
                        <a:t>Shadow Puppets</a:t>
                      </a:r>
                      <a:endParaRPr lang="en-GB" sz="1000" b="1" kern="1200" dirty="0">
                        <a:solidFill>
                          <a:schemeClr val="tx1"/>
                        </a:solidFill>
                        <a:effectLst/>
                        <a:latin typeface="+mn-lt"/>
                        <a:ea typeface="+mn-ea"/>
                        <a:cs typeface="+mn-cs"/>
                      </a:endParaRPr>
                    </a:p>
                    <a:p>
                      <a:r>
                        <a:rPr lang="en-GB" sz="1000" kern="1200" dirty="0">
                          <a:solidFill>
                            <a:schemeClr val="tx1"/>
                          </a:solidFill>
                          <a:effectLst/>
                          <a:latin typeface="+mn-lt"/>
                          <a:ea typeface="+mn-ea"/>
                          <a:cs typeface="+mn-cs"/>
                        </a:rPr>
                        <a:t>Explore how traditional and contemporary artists use </a:t>
                      </a:r>
                      <a:r>
                        <a:rPr lang="en-GB" sz="1000" kern="1200" dirty="0" err="1">
                          <a:solidFill>
                            <a:schemeClr val="tx1"/>
                          </a:solidFill>
                          <a:effectLst/>
                          <a:latin typeface="+mn-lt"/>
                          <a:ea typeface="+mn-ea"/>
                          <a:cs typeface="+mn-cs"/>
                        </a:rPr>
                        <a:t>cutouts</a:t>
                      </a:r>
                      <a:r>
                        <a:rPr lang="en-GB" sz="1000" kern="1200" dirty="0">
                          <a:solidFill>
                            <a:schemeClr val="tx1"/>
                          </a:solidFill>
                          <a:effectLst/>
                          <a:latin typeface="+mn-lt"/>
                          <a:ea typeface="+mn-ea"/>
                          <a:cs typeface="+mn-cs"/>
                        </a:rPr>
                        <a:t> and shadow puppets.</a:t>
                      </a:r>
                      <a:endParaRPr lang="en-GB" sz="10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4">
                        <a:lumMod val="20000"/>
                        <a:lumOff val="80000"/>
                      </a:schemeClr>
                    </a:solidFill>
                  </a:tcPr>
                </a:tc>
                <a:extLst>
                  <a:ext uri="{0D108BD9-81ED-4DB2-BD59-A6C34878D82A}">
                    <a16:rowId xmlns:a16="http://schemas.microsoft.com/office/drawing/2014/main" val="3140158282"/>
                  </a:ext>
                </a:extLst>
              </a:tr>
              <a:tr h="512557">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Design Technology</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nSpc>
                          <a:spcPct val="100000"/>
                        </a:lnSpc>
                        <a:spcBef>
                          <a:spcPts val="0"/>
                        </a:spcBef>
                        <a:spcAft>
                          <a:spcPts val="0"/>
                        </a:spcAft>
                      </a:pPr>
                      <a:r>
                        <a:rPr lang="en-US" sz="900" dirty="0">
                          <a:effectLst/>
                          <a:latin typeface="+mn-lt"/>
                          <a:ea typeface="Calibri" panose="020F0502020204030204" pitchFamily="34" charset="0"/>
                          <a:cs typeface="Calibri" panose="020F0502020204030204" pitchFamily="34" charset="0"/>
                        </a:rPr>
                        <a:t>Junk Modelling- bridges boats and transport</a:t>
                      </a:r>
                    </a:p>
                    <a:p>
                      <a:pPr>
                        <a:lnSpc>
                          <a:spcPct val="100000"/>
                        </a:lnSpc>
                        <a:spcBef>
                          <a:spcPts val="0"/>
                        </a:spcBef>
                        <a:spcAft>
                          <a:spcPts val="0"/>
                        </a:spcAft>
                      </a:pPr>
                      <a:r>
                        <a:rPr lang="en-US" sz="900" dirty="0">
                          <a:effectLst/>
                          <a:latin typeface="+mn-lt"/>
                          <a:ea typeface="Calibri" panose="020F0502020204030204" pitchFamily="34" charset="0"/>
                          <a:cs typeface="Calibri" panose="020F0502020204030204" pitchFamily="34" charset="0"/>
                        </a:rPr>
                        <a:t>Using a range of materials to construct with</a:t>
                      </a: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a:lnSpc>
                          <a:spcPct val="100000"/>
                        </a:lnSpc>
                        <a:spcBef>
                          <a:spcPts val="0"/>
                        </a:spcBef>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Food- Preparing Fruit and Veg</a:t>
                      </a:r>
                    </a:p>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Learn about the wide variety of different ingredients available to design and make their own salads.</a:t>
                      </a:r>
                    </a:p>
                    <a:p>
                      <a:pPr>
                        <a:lnSpc>
                          <a:spcPct val="100000"/>
                        </a:lnSpc>
                        <a:spcBef>
                          <a:spcPts val="0"/>
                        </a:spcBef>
                        <a:spcAft>
                          <a:spcPts val="0"/>
                        </a:spcAft>
                      </a:pPr>
                      <a:r>
                        <a:rPr lang="en-US" sz="900" b="1" i="1" dirty="0">
                          <a:solidFill>
                            <a:srgbClr val="000000"/>
                          </a:solidFill>
                          <a:effectLst/>
                          <a:latin typeface="+mn-lt"/>
                          <a:ea typeface="Calibri" panose="020F0502020204030204" pitchFamily="34" charset="0"/>
                          <a:cs typeface="Calibri" panose="020F0502020204030204" pitchFamily="34" charset="0"/>
                        </a:rPr>
                        <a:t>Super Salads</a:t>
                      </a:r>
                    </a:p>
                  </a:txBody>
                  <a:tcPr marL="68580" marR="68580" marT="0" marB="0">
                    <a:solidFill>
                      <a:schemeClr val="accent6">
                        <a:lumMod val="20000"/>
                        <a:lumOff val="80000"/>
                      </a:schemeClr>
                    </a:solidFill>
                  </a:tcPr>
                </a:tc>
                <a:tc>
                  <a:txBody>
                    <a:bodyPr/>
                    <a:lstStyle/>
                    <a:p>
                      <a:pPr>
                        <a:lnSpc>
                          <a:spcPct val="100000"/>
                        </a:lnSpc>
                        <a:spcBef>
                          <a:spcPts val="0"/>
                        </a:spcBef>
                        <a:spcAft>
                          <a:spcPts val="0"/>
                        </a:spcAft>
                      </a:pPr>
                      <a:r>
                        <a:rPr lang="en-US" sz="900" b="1" u="sng" dirty="0">
                          <a:solidFill>
                            <a:srgbClr val="000000"/>
                          </a:solidFill>
                          <a:effectLst/>
                          <a:latin typeface="+mn-lt"/>
                          <a:ea typeface="Calibri" panose="020F0502020204030204" pitchFamily="34" charset="0"/>
                          <a:cs typeface="Calibri" panose="020F0502020204030204" pitchFamily="34" charset="0"/>
                        </a:rPr>
                        <a:t>Food- Healthy and Varied Diet </a:t>
                      </a:r>
                    </a:p>
                    <a:p>
                      <a:pPr>
                        <a:lnSpc>
                          <a:spcPct val="100000"/>
                        </a:lnSpc>
                        <a:spcBef>
                          <a:spcPts val="0"/>
                        </a:spcBef>
                        <a:spcAft>
                          <a:spcPts val="0"/>
                        </a:spcAft>
                      </a:pPr>
                      <a:r>
                        <a:rPr lang="en-US" sz="900" dirty="0">
                          <a:solidFill>
                            <a:srgbClr val="000000"/>
                          </a:solidFill>
                          <a:effectLst/>
                          <a:latin typeface="+mn-lt"/>
                          <a:ea typeface="Calibri" panose="020F0502020204030204" pitchFamily="34" charset="0"/>
                          <a:cs typeface="Calibri" panose="020F0502020204030204" pitchFamily="34" charset="0"/>
                        </a:rPr>
                        <a:t>Designing and making healthy dips and dippers for a party.</a:t>
                      </a:r>
                    </a:p>
                    <a:p>
                      <a:pPr>
                        <a:lnSpc>
                          <a:spcPct val="100000"/>
                        </a:lnSpc>
                        <a:spcBef>
                          <a:spcPts val="0"/>
                        </a:spcBef>
                        <a:spcAft>
                          <a:spcPts val="0"/>
                        </a:spcAft>
                      </a:pPr>
                      <a:r>
                        <a:rPr lang="en-US" sz="900" b="1" i="1" dirty="0">
                          <a:solidFill>
                            <a:srgbClr val="000000"/>
                          </a:solidFill>
                          <a:effectLst/>
                          <a:latin typeface="+mn-lt"/>
                          <a:ea typeface="Calibri" panose="020F0502020204030204" pitchFamily="34" charset="0"/>
                          <a:cs typeface="Calibri" panose="020F0502020204030204" pitchFamily="34" charset="0"/>
                        </a:rPr>
                        <a:t>Dips and Dippers</a:t>
                      </a:r>
                    </a:p>
                  </a:txBody>
                  <a:tcPr marL="68580" marR="68580" marT="0" marB="0">
                    <a:solidFill>
                      <a:srgbClr val="F6C5FF"/>
                    </a:solidFill>
                  </a:tcPr>
                </a:tc>
                <a:tc>
                  <a:txBody>
                    <a:bodyPr/>
                    <a:lstStyle/>
                    <a:p>
                      <a:pPr>
                        <a:lnSpc>
                          <a:spcPct val="100000"/>
                        </a:lnSpc>
                        <a:spcBef>
                          <a:spcPts val="0"/>
                        </a:spcBef>
                        <a:spcAft>
                          <a:spcPts val="0"/>
                        </a:spcAft>
                      </a:pPr>
                      <a:r>
                        <a:rPr lang="en-GB" sz="900" b="1" u="sng" dirty="0">
                          <a:effectLst/>
                          <a:latin typeface="+mn-lt"/>
                          <a:ea typeface="Calibri" panose="020F0502020204030204" pitchFamily="34" charset="0"/>
                          <a:cs typeface="Times New Roman" panose="02020603050405020304" pitchFamily="18" charset="0"/>
                        </a:rPr>
                        <a:t>Food- Celebrating Culture and Seasonality</a:t>
                      </a:r>
                    </a:p>
                    <a:p>
                      <a:pPr>
                        <a:lnSpc>
                          <a:spcPct val="100000"/>
                        </a:lnSpc>
                        <a:spcBef>
                          <a:spcPts val="0"/>
                        </a:spcBef>
                        <a:spcAft>
                          <a:spcPts val="0"/>
                        </a:spcAft>
                      </a:pPr>
                      <a:r>
                        <a:rPr lang="en-GB" sz="900" dirty="0">
                          <a:effectLst/>
                          <a:latin typeface="+mn-lt"/>
                          <a:ea typeface="Calibri" panose="020F0502020204030204" pitchFamily="34" charset="0"/>
                          <a:cs typeface="Times New Roman" panose="02020603050405020304" pitchFamily="18" charset="0"/>
                        </a:rPr>
                        <a:t>Designing, Making and evaluating a baked snack to give as a gift</a:t>
                      </a:r>
                    </a:p>
                    <a:p>
                      <a:pPr>
                        <a:lnSpc>
                          <a:spcPct val="100000"/>
                        </a:lnSpc>
                        <a:spcBef>
                          <a:spcPts val="0"/>
                        </a:spcBef>
                        <a:spcAft>
                          <a:spcPts val="0"/>
                        </a:spcAft>
                      </a:pPr>
                      <a:r>
                        <a:rPr lang="en-GB" sz="900" b="1" i="1" dirty="0">
                          <a:effectLst/>
                          <a:latin typeface="+mn-lt"/>
                          <a:ea typeface="Calibri" panose="020F0502020204030204" pitchFamily="34" charset="0"/>
                          <a:cs typeface="Times New Roman" panose="02020603050405020304" pitchFamily="18" charset="0"/>
                        </a:rPr>
                        <a:t>Ginger Biscuits</a:t>
                      </a:r>
                    </a:p>
                  </a:txBody>
                  <a:tcPr marL="68580" marR="68580" marT="0" marB="0">
                    <a:solidFill>
                      <a:schemeClr val="accent4">
                        <a:lumMod val="20000"/>
                        <a:lumOff val="80000"/>
                      </a:schemeClr>
                    </a:solidFill>
                  </a:tcPr>
                </a:tc>
                <a:extLst>
                  <a:ext uri="{0D108BD9-81ED-4DB2-BD59-A6C34878D82A}">
                    <a16:rowId xmlns:a16="http://schemas.microsoft.com/office/drawing/2014/main" val="962623156"/>
                  </a:ext>
                </a:extLst>
              </a:tr>
              <a:tr h="473689">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Modern Foreign Languages</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gn="ct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gn="ct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gn="ct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gn="ct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gn="ct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6">
                        <a:lumMod val="20000"/>
                        <a:lumOff val="80000"/>
                      </a:schemeClr>
                    </a:solidFill>
                  </a:tcPr>
                </a:tc>
                <a:tc gridSpan="2">
                  <a:txBody>
                    <a:bodyPr/>
                    <a:lstStyle/>
                    <a:p>
                      <a:pPr algn="ctr">
                        <a:lnSpc>
                          <a:spcPct val="100000"/>
                        </a:lnSpc>
                        <a:spcBef>
                          <a:spcPts val="0"/>
                        </a:spcBef>
                        <a:spcAft>
                          <a:spcPts val="0"/>
                        </a:spcAft>
                      </a:pPr>
                      <a:r>
                        <a:rPr lang="en-GB" sz="900" b="1" u="sng" dirty="0">
                          <a:effectLst/>
                          <a:latin typeface="+mn-lt"/>
                          <a:ea typeface="Calibri" panose="020F0502020204030204" pitchFamily="34" charset="0"/>
                          <a:cs typeface="Times New Roman" panose="02020603050405020304" pitchFamily="18" charset="0"/>
                        </a:rPr>
                        <a:t>¿</a:t>
                      </a:r>
                      <a:r>
                        <a:rPr lang="en-GB" sz="900" b="1" u="sng" dirty="0" err="1">
                          <a:effectLst/>
                          <a:latin typeface="+mn-lt"/>
                          <a:ea typeface="Calibri" panose="020F0502020204030204" pitchFamily="34" charset="0"/>
                          <a:cs typeface="Times New Roman" panose="02020603050405020304" pitchFamily="18" charset="0"/>
                        </a:rPr>
                        <a:t>Qué</a:t>
                      </a:r>
                      <a:r>
                        <a:rPr lang="en-GB" sz="900" b="1" u="sng" dirty="0">
                          <a:effectLst/>
                          <a:latin typeface="+mn-lt"/>
                          <a:ea typeface="Calibri" panose="020F0502020204030204" pitchFamily="34" charset="0"/>
                          <a:cs typeface="Times New Roman" panose="02020603050405020304" pitchFamily="18" charset="0"/>
                        </a:rPr>
                        <a:t> </a:t>
                      </a:r>
                      <a:r>
                        <a:rPr lang="en-GB" sz="900" b="1" u="sng" dirty="0" err="1">
                          <a:effectLst/>
                          <a:latin typeface="+mn-lt"/>
                          <a:ea typeface="Calibri" panose="020F0502020204030204" pitchFamily="34" charset="0"/>
                          <a:cs typeface="Times New Roman" panose="02020603050405020304" pitchFamily="18" charset="0"/>
                        </a:rPr>
                        <a:t>tiempo</a:t>
                      </a:r>
                      <a:r>
                        <a:rPr lang="en-GB" sz="900" b="1" u="sng" dirty="0">
                          <a:effectLst/>
                          <a:latin typeface="+mn-lt"/>
                          <a:ea typeface="Calibri" panose="020F0502020204030204" pitchFamily="34" charset="0"/>
                          <a:cs typeface="Times New Roman" panose="02020603050405020304" pitchFamily="18" charset="0"/>
                        </a:rPr>
                        <a:t> </a:t>
                      </a:r>
                      <a:r>
                        <a:rPr lang="en-GB" sz="900" b="1" u="sng" dirty="0" err="1">
                          <a:effectLst/>
                          <a:latin typeface="+mn-lt"/>
                          <a:ea typeface="Calibri" panose="020F0502020204030204" pitchFamily="34" charset="0"/>
                          <a:cs typeface="Times New Roman" panose="02020603050405020304" pitchFamily="18" charset="0"/>
                        </a:rPr>
                        <a:t>hace</a:t>
                      </a:r>
                      <a:r>
                        <a:rPr lang="en-GB" sz="900" b="1" u="sng" dirty="0">
                          <a:effectLst/>
                          <a:latin typeface="+mn-lt"/>
                          <a:ea typeface="Calibri" panose="020F0502020204030204" pitchFamily="34" charset="0"/>
                          <a:cs typeface="Times New Roman" panose="02020603050405020304" pitchFamily="18" charset="0"/>
                        </a:rPr>
                        <a:t>?</a:t>
                      </a:r>
                    </a:p>
                    <a:p>
                      <a:pPr algn="ctr">
                        <a:lnSpc>
                          <a:spcPct val="100000"/>
                        </a:lnSpc>
                        <a:spcBef>
                          <a:spcPts val="0"/>
                        </a:spcBef>
                        <a:spcAft>
                          <a:spcPts val="0"/>
                        </a:spcAft>
                      </a:pPr>
                      <a:r>
                        <a:rPr lang="en-GB" sz="900" u="none" dirty="0">
                          <a:effectLst/>
                          <a:latin typeface="+mn-lt"/>
                          <a:ea typeface="Calibri" panose="020F0502020204030204" pitchFamily="34" charset="0"/>
                          <a:cs typeface="Times New Roman" panose="02020603050405020304" pitchFamily="18" charset="0"/>
                        </a:rPr>
                        <a:t>(What is the weather doing?)</a:t>
                      </a:r>
                    </a:p>
                    <a:p>
                      <a:pPr algn="ctr">
                        <a:lnSpc>
                          <a:spcPct val="100000"/>
                        </a:lnSpc>
                        <a:spcBef>
                          <a:spcPts val="0"/>
                        </a:spcBef>
                        <a:spcAft>
                          <a:spcPts val="0"/>
                        </a:spcAft>
                      </a:pPr>
                      <a:r>
                        <a:rPr lang="en-GB" sz="900" u="none" dirty="0">
                          <a:effectLst/>
                          <a:latin typeface="+mn-lt"/>
                          <a:ea typeface="Calibri" panose="020F0502020204030204" pitchFamily="34" charset="0"/>
                          <a:cs typeface="Times New Roman" panose="02020603050405020304" pitchFamily="18" charset="0"/>
                        </a:rPr>
                        <a:t>Discussing the weather, towns and compass points</a:t>
                      </a:r>
                    </a:p>
                  </a:txBody>
                  <a:tcPr marL="72009" marR="72009" marT="0" marB="0">
                    <a:solidFill>
                      <a:srgbClr val="F6C5FF"/>
                    </a:solidFill>
                  </a:tcPr>
                </a:tc>
                <a:tc hMerge="1">
                  <a:txBody>
                    <a:bodyPr/>
                    <a:lstStyle/>
                    <a:p>
                      <a:pPr algn="ctr">
                        <a:lnSpc>
                          <a:spcPct val="100000"/>
                        </a:lnSpc>
                        <a:spcBef>
                          <a:spcPts val="0"/>
                        </a:spcBef>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72009" marR="72009" marT="0" marB="0">
                    <a:solidFill>
                      <a:schemeClr val="accent4">
                        <a:lumMod val="20000"/>
                        <a:lumOff val="80000"/>
                      </a:schemeClr>
                    </a:solidFill>
                  </a:tcPr>
                </a:tc>
                <a:extLst>
                  <a:ext uri="{0D108BD9-81ED-4DB2-BD59-A6C34878D82A}">
                    <a16:rowId xmlns:a16="http://schemas.microsoft.com/office/drawing/2014/main" val="3675225481"/>
                  </a:ext>
                </a:extLst>
              </a:tr>
              <a:tr h="456103">
                <a:tc>
                  <a:txBody>
                    <a:bodyPr/>
                    <a:lstStyle/>
                    <a:p>
                      <a:pPr>
                        <a:lnSpc>
                          <a:spcPct val="100000"/>
                        </a:lnSpc>
                        <a:spcBef>
                          <a:spcPts val="0"/>
                        </a:spcBef>
                        <a:spcAft>
                          <a:spcPts val="0"/>
                        </a:spcAft>
                      </a:pPr>
                      <a:r>
                        <a:rPr lang="en-US" sz="900" b="1" u="none" dirty="0">
                          <a:effectLst/>
                          <a:latin typeface="+mn-lt"/>
                          <a:ea typeface="Calibri" panose="020F0502020204030204" pitchFamily="34" charset="0"/>
                          <a:cs typeface="Calibri" panose="020F0502020204030204" pitchFamily="34" charset="0"/>
                        </a:rPr>
                        <a:t>Physical Education</a:t>
                      </a:r>
                      <a:endParaRPr lang="en-GB" sz="900" b="1" u="none" dirty="0">
                        <a:effectLst/>
                        <a:latin typeface="+mn-lt"/>
                        <a:ea typeface="Calibri" panose="020F0502020204030204" pitchFamily="34" charset="0"/>
                        <a:cs typeface="Times New Roman" panose="02020603050405020304" pitchFamily="18" charset="0"/>
                      </a:endParaRPr>
                    </a:p>
                  </a:txBody>
                  <a:tcPr marL="88626" marR="88626" marT="0" marB="0"/>
                </a:tc>
                <a:tc>
                  <a:txBody>
                    <a:bodyPr/>
                    <a:lstStyle/>
                    <a:p>
                      <a:pPr algn="l">
                        <a:lnSpc>
                          <a:spcPct val="100000"/>
                        </a:lnSpc>
                        <a:spcBef>
                          <a:spcPts val="0"/>
                        </a:spcBef>
                        <a:spcAft>
                          <a:spcPts val="0"/>
                        </a:spcAft>
                      </a:pPr>
                      <a:r>
                        <a:rPr lang="en-GB" sz="1000" b="1" u="sng" dirty="0">
                          <a:effectLst/>
                          <a:latin typeface="+mn-lt"/>
                          <a:ea typeface="Calibri" panose="020F0502020204030204" pitchFamily="34" charset="0"/>
                          <a:cs typeface="Times New Roman" panose="02020603050405020304" pitchFamily="18" charset="0"/>
                        </a:rPr>
                        <a:t>Athletics</a:t>
                      </a:r>
                    </a:p>
                  </a:txBody>
                  <a:tcPr marL="72009" marR="72009" marT="0" marB="0">
                    <a:solidFill>
                      <a:schemeClr val="accent5">
                        <a:lumMod val="20000"/>
                        <a:lumOff val="80000"/>
                      </a:schemeClr>
                    </a:solidFill>
                  </a:tcPr>
                </a:tc>
                <a:tc>
                  <a:txBody>
                    <a:bodyPr/>
                    <a:lstStyle/>
                    <a:p>
                      <a:pPr algn="l">
                        <a:lnSpc>
                          <a:spcPct val="100000"/>
                        </a:lnSpc>
                        <a:spcBef>
                          <a:spcPts val="0"/>
                        </a:spcBef>
                        <a:spcAft>
                          <a:spcPts val="0"/>
                        </a:spcAft>
                      </a:pPr>
                      <a:endParaRPr lang="en-GB" sz="1000" b="1" u="sng"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gn="l">
                        <a:lnSpc>
                          <a:spcPct val="100000"/>
                        </a:lnSpc>
                        <a:spcBef>
                          <a:spcPts val="0"/>
                        </a:spcBef>
                        <a:spcAft>
                          <a:spcPts val="0"/>
                        </a:spcAft>
                      </a:pPr>
                      <a:endParaRPr lang="en-GB" sz="1000" b="1" u="sng"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gn="l">
                        <a:lnSpc>
                          <a:spcPct val="100000"/>
                        </a:lnSpc>
                        <a:spcBef>
                          <a:spcPts val="0"/>
                        </a:spcBef>
                        <a:spcAft>
                          <a:spcPts val="0"/>
                        </a:spcAft>
                      </a:pPr>
                      <a:endParaRPr lang="en-GB" sz="1000" b="1" u="sng" dirty="0">
                        <a:effectLst/>
                        <a:latin typeface="+mn-lt"/>
                        <a:ea typeface="Calibri" panose="020F0502020204030204" pitchFamily="34" charset="0"/>
                        <a:cs typeface="Times New Roman" panose="02020603050405020304" pitchFamily="18" charset="0"/>
                      </a:endParaRPr>
                    </a:p>
                  </a:txBody>
                  <a:tcPr marL="72009" marR="72009" marT="0" marB="0">
                    <a:solidFill>
                      <a:schemeClr val="accent5">
                        <a:lumMod val="20000"/>
                        <a:lumOff val="80000"/>
                      </a:schemeClr>
                    </a:solidFill>
                  </a:tcPr>
                </a:tc>
                <a:tc>
                  <a:txBody>
                    <a:bodyPr/>
                    <a:lstStyle/>
                    <a:p>
                      <a:pPr algn="l">
                        <a:lnSpc>
                          <a:spcPct val="100000"/>
                        </a:lnSpc>
                        <a:spcBef>
                          <a:spcPts val="0"/>
                        </a:spcBef>
                        <a:spcAft>
                          <a:spcPts val="0"/>
                        </a:spcAft>
                      </a:pPr>
                      <a:r>
                        <a:rPr lang="en-GB" sz="1000" b="1" u="sng" dirty="0">
                          <a:effectLst/>
                          <a:latin typeface="+mn-lt"/>
                          <a:ea typeface="Calibri" panose="020F0502020204030204" pitchFamily="34" charset="0"/>
                          <a:cs typeface="Times New Roman" panose="02020603050405020304" pitchFamily="18" charset="0"/>
                        </a:rPr>
                        <a:t>Athletics</a:t>
                      </a:r>
                    </a:p>
                  </a:txBody>
                  <a:tcPr marL="72009" marR="72009" marT="0" marB="0">
                    <a:solidFill>
                      <a:schemeClr val="accent6">
                        <a:lumMod val="20000"/>
                        <a:lumOff val="80000"/>
                      </a:schemeClr>
                    </a:solidFill>
                  </a:tcPr>
                </a:tc>
                <a:tc>
                  <a:txBody>
                    <a:bodyPr/>
                    <a:lstStyle/>
                    <a:p>
                      <a:pPr algn="l">
                        <a:lnSpc>
                          <a:spcPct val="100000"/>
                        </a:lnSpc>
                        <a:spcBef>
                          <a:spcPts val="0"/>
                        </a:spcBef>
                        <a:spcAft>
                          <a:spcPts val="0"/>
                        </a:spcAft>
                      </a:pPr>
                      <a:r>
                        <a:rPr lang="en-GB" sz="1000" b="1" u="sng" dirty="0">
                          <a:effectLst/>
                          <a:latin typeface="+mn-lt"/>
                          <a:ea typeface="Calibri" panose="020F0502020204030204" pitchFamily="34" charset="0"/>
                          <a:cs typeface="Times New Roman" panose="02020603050405020304" pitchFamily="18" charset="0"/>
                        </a:rPr>
                        <a:t>Dodgeball </a:t>
                      </a:r>
                    </a:p>
                  </a:txBody>
                  <a:tcPr marL="72009" marR="72009" marT="0" marB="0">
                    <a:solidFill>
                      <a:srgbClr val="F6C5FF"/>
                    </a:solidFill>
                  </a:tcPr>
                </a:tc>
                <a:tc>
                  <a:txBody>
                    <a:bodyPr/>
                    <a:lstStyle/>
                    <a:p>
                      <a:pPr algn="l">
                        <a:lnSpc>
                          <a:spcPct val="100000"/>
                        </a:lnSpc>
                        <a:spcBef>
                          <a:spcPts val="0"/>
                        </a:spcBef>
                        <a:spcAft>
                          <a:spcPts val="0"/>
                        </a:spcAft>
                      </a:pPr>
                      <a:r>
                        <a:rPr lang="en-GB" sz="1000" b="1" u="sng" dirty="0">
                          <a:effectLst/>
                          <a:latin typeface="+mn-lt"/>
                          <a:ea typeface="Calibri" panose="020F0502020204030204" pitchFamily="34" charset="0"/>
                          <a:cs typeface="Times New Roman" panose="02020603050405020304" pitchFamily="18" charset="0"/>
                        </a:rPr>
                        <a:t>Athletics </a:t>
                      </a:r>
                    </a:p>
                  </a:txBody>
                  <a:tcPr marL="72009" marR="72009" marT="0" marB="0">
                    <a:solidFill>
                      <a:schemeClr val="accent4">
                        <a:lumMod val="20000"/>
                        <a:lumOff val="80000"/>
                      </a:schemeClr>
                    </a:solidFill>
                  </a:tcPr>
                </a:tc>
                <a:extLst>
                  <a:ext uri="{0D108BD9-81ED-4DB2-BD59-A6C34878D82A}">
                    <a16:rowId xmlns:a16="http://schemas.microsoft.com/office/drawing/2014/main" val="4210588608"/>
                  </a:ext>
                </a:extLst>
              </a:tr>
            </a:tbl>
          </a:graphicData>
        </a:graphic>
      </p:graphicFrame>
      <p:sp>
        <p:nvSpPr>
          <p:cNvPr id="5" name="Rectangle 3">
            <a:extLst>
              <a:ext uri="{FF2B5EF4-FFF2-40B4-BE49-F238E27FC236}">
                <a16:creationId xmlns:a16="http://schemas.microsoft.com/office/drawing/2014/main" id="{1335E127-A88D-9E41-8ABF-20520A2D7E4B}"/>
              </a:ext>
            </a:extLst>
          </p:cNvPr>
          <p:cNvSpPr>
            <a:spLocks noChangeArrowheads="1"/>
          </p:cNvSpPr>
          <p:nvPr/>
        </p:nvSpPr>
        <p:spPr bwMode="auto">
          <a:xfrm>
            <a:off x="1640872" y="424199"/>
            <a:ext cx="9390480" cy="9557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8169" tIns="59084" rIns="118169" bIns="59084" numCol="1" anchor="ctr" anchorCtr="0" compatLnSpc="1">
            <a:prstTxWarp prst="textNoShape">
              <a:avLst/>
            </a:prstTxWarp>
            <a:spAutoFit/>
          </a:bodyPr>
          <a:lstStyle>
            <a:lvl1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1pPr>
            <a:lvl2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2pPr>
            <a:lvl3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3pPr>
            <a:lvl4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4pPr>
            <a:lvl5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5pPr>
            <a:lvl6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6pPr>
            <a:lvl7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7pPr>
            <a:lvl8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8pPr>
            <a:lvl9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9pPr>
          </a:lstStyle>
          <a:p>
            <a:pPr algn="ctr" defTabSz="1181722">
              <a:tabLst>
                <a:tab pos="3703139" algn="ctr"/>
                <a:tab pos="7406278" algn="r"/>
              </a:tabLst>
            </a:pPr>
            <a:r>
              <a:rPr lang="en-US" altLang="en-US" sz="3108" b="1" u="sng" dirty="0">
                <a:solidFill>
                  <a:srgbClr val="C00000"/>
                </a:solidFill>
                <a:latin typeface="Century Gothic" panose="020B0502020202020204" pitchFamily="34" charset="0"/>
                <a:ea typeface="Calibri" panose="020F0502020204030204" pitchFamily="34" charset="0"/>
                <a:cs typeface="Times New Roman" panose="02020603050405020304" pitchFamily="18" charset="0"/>
              </a:rPr>
              <a:t>Curriculum Mapping Cycle B</a:t>
            </a:r>
            <a:endParaRPr lang="en-US" altLang="en-US" sz="1292" dirty="0"/>
          </a:p>
          <a:p>
            <a:pPr algn="ctr" defTabSz="1181722">
              <a:tabLst>
                <a:tab pos="3703139" algn="ctr"/>
                <a:tab pos="7406278" algn="r"/>
              </a:tabLst>
            </a:pPr>
            <a:r>
              <a:rPr lang="en-US" altLang="en-US" sz="2327" dirty="0"/>
              <a:t>Summer (ii)</a:t>
            </a:r>
          </a:p>
        </p:txBody>
      </p:sp>
      <p:pic>
        <p:nvPicPr>
          <p:cNvPr id="6" name="Picture 1" descr="A close up of a sign&#10;&#10;Description automatically generated">
            <a:extLst>
              <a:ext uri="{FF2B5EF4-FFF2-40B4-BE49-F238E27FC236}">
                <a16:creationId xmlns:a16="http://schemas.microsoft.com/office/drawing/2014/main" id="{2B1E8C80-792E-7B43-8424-4BC66D1C111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765876" y="209548"/>
            <a:ext cx="752203" cy="96938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54C7D783-5F06-384D-AFCF-EA9174B3A540}"/>
              </a:ext>
            </a:extLst>
          </p:cNvPr>
          <p:cNvSpPr/>
          <p:nvPr/>
        </p:nvSpPr>
        <p:spPr>
          <a:xfrm>
            <a:off x="-1665953" y="148935"/>
            <a:ext cx="15053656" cy="370743"/>
          </a:xfrm>
          <a:prstGeom prst="rect">
            <a:avLst/>
          </a:prstGeom>
        </p:spPr>
        <p:txBody>
          <a:bodyPr wrap="square">
            <a:spAutoFit/>
          </a:bodyPr>
          <a:lstStyle/>
          <a:p>
            <a:pPr algn="ctr">
              <a:tabLst>
                <a:tab pos="3703549" algn="ctr"/>
                <a:tab pos="7407097" algn="r"/>
              </a:tabLst>
            </a:pPr>
            <a:r>
              <a:rPr lang="en-GB" sz="1809" dirty="0">
                <a:latin typeface="Segoe Print" panose="02000800000000000000" pitchFamily="2" charset="0"/>
                <a:ea typeface="Calibri" panose="020F0502020204030204" pitchFamily="34" charset="0"/>
                <a:cs typeface="Times New Roman" panose="02020603050405020304" pitchFamily="18" charset="0"/>
              </a:rPr>
              <a:t>Creativity *  Reverence and Respect  *  Hope  *  Perseverance  *   Wisdom  *  Forgiveness</a:t>
            </a:r>
            <a:endParaRPr lang="en-GB" sz="1809"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ABBD3ECE-702E-FD4A-95FF-FC2C76F2EDE1}"/>
              </a:ext>
            </a:extLst>
          </p:cNvPr>
          <p:cNvSpPr txBox="1"/>
          <p:nvPr/>
        </p:nvSpPr>
        <p:spPr>
          <a:xfrm>
            <a:off x="-914400" y="1417320"/>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50911253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1287</TotalTime>
  <Words>3217</Words>
  <Application>Microsoft Macintosh PowerPoint</Application>
  <PresentationFormat>A3 Paper (297x420 mm)</PresentationFormat>
  <Paragraphs>481</Paragraphs>
  <Slides>6</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vt:i4>
      </vt:variant>
    </vt:vector>
  </HeadingPairs>
  <TitlesOfParts>
    <vt:vector size="14" baseType="lpstr">
      <vt:lpstr>Arial</vt:lpstr>
      <vt:lpstr>Calibri</vt:lpstr>
      <vt:lpstr>Calibri Light</vt:lpstr>
      <vt:lpstr>Century Gothic</vt:lpstr>
      <vt:lpstr>NTFPreCursivefk</vt:lpstr>
      <vt:lpstr>Segoe Print</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Aimee Goddard</dc:creator>
  <cp:lastModifiedBy>Abby Kalnins</cp:lastModifiedBy>
  <cp:revision>87</cp:revision>
  <cp:lastPrinted>2025-06-23T15:44:36Z</cp:lastPrinted>
  <dcterms:created xsi:type="dcterms:W3CDTF">2021-07-20T08:03:55Z</dcterms:created>
  <dcterms:modified xsi:type="dcterms:W3CDTF">2025-12-18T19:16:23Z</dcterms:modified>
</cp:coreProperties>
</file>