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C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 autoAdjust="0"/>
    <p:restoredTop sz="94580"/>
  </p:normalViewPr>
  <p:slideViewPr>
    <p:cSldViewPr snapToGrid="0" snapToObjects="1">
      <p:cViewPr varScale="1">
        <p:scale>
          <a:sx n="50" d="100"/>
          <a:sy n="50" d="100"/>
        </p:scale>
        <p:origin x="1536" y="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9F8E9-639A-124F-A796-40D561BFEACC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30C9F-2589-8A4E-A07C-679C75619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428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942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375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715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798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984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601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10"/>
            <a:ext cx="10881360" cy="3342639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5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103" indent="0" algn="ctr">
              <a:buNone/>
              <a:defRPr sz="2800"/>
            </a:lvl2pPr>
            <a:lvl3pPr marL="1280206" indent="0" algn="ctr">
              <a:buNone/>
              <a:defRPr sz="2520"/>
            </a:lvl3pPr>
            <a:lvl4pPr marL="1920309" indent="0" algn="ctr">
              <a:buNone/>
              <a:defRPr sz="2240"/>
            </a:lvl4pPr>
            <a:lvl5pPr marL="2560412" indent="0" algn="ctr">
              <a:buNone/>
              <a:defRPr sz="2240"/>
            </a:lvl5pPr>
            <a:lvl6pPr marL="3200516" indent="0" algn="ctr">
              <a:buNone/>
              <a:defRPr sz="2240"/>
            </a:lvl6pPr>
            <a:lvl7pPr marL="3840619" indent="0" algn="ctr">
              <a:buNone/>
              <a:defRPr sz="2240"/>
            </a:lvl7pPr>
            <a:lvl8pPr marL="4480722" indent="0" algn="ctr">
              <a:buNone/>
              <a:defRPr sz="2240"/>
            </a:lvl8pPr>
            <a:lvl9pPr marL="5120825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932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97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6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1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10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206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309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41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516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619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72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825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952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8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6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9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103" indent="0">
              <a:buNone/>
              <a:defRPr sz="2800" b="1"/>
            </a:lvl2pPr>
            <a:lvl3pPr marL="1280206" indent="0">
              <a:buNone/>
              <a:defRPr sz="2520" b="1"/>
            </a:lvl3pPr>
            <a:lvl4pPr marL="1920309" indent="0">
              <a:buNone/>
              <a:defRPr sz="2240" b="1"/>
            </a:lvl4pPr>
            <a:lvl5pPr marL="2560412" indent="0">
              <a:buNone/>
              <a:defRPr sz="2240" b="1"/>
            </a:lvl5pPr>
            <a:lvl6pPr marL="3200516" indent="0">
              <a:buNone/>
              <a:defRPr sz="2240" b="1"/>
            </a:lvl6pPr>
            <a:lvl7pPr marL="3840619" indent="0">
              <a:buNone/>
              <a:defRPr sz="2240" b="1"/>
            </a:lvl7pPr>
            <a:lvl8pPr marL="4480722" indent="0">
              <a:buNone/>
              <a:defRPr sz="2240" b="1"/>
            </a:lvl8pPr>
            <a:lvl9pPr marL="5120825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9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103" indent="0">
              <a:buNone/>
              <a:defRPr sz="2800" b="1"/>
            </a:lvl2pPr>
            <a:lvl3pPr marL="1280206" indent="0">
              <a:buNone/>
              <a:defRPr sz="2520" b="1"/>
            </a:lvl3pPr>
            <a:lvl4pPr marL="1920309" indent="0">
              <a:buNone/>
              <a:defRPr sz="2240" b="1"/>
            </a:lvl4pPr>
            <a:lvl5pPr marL="2560412" indent="0">
              <a:buNone/>
              <a:defRPr sz="2240" b="1"/>
            </a:lvl5pPr>
            <a:lvl6pPr marL="3200516" indent="0">
              <a:buNone/>
              <a:defRPr sz="2240" b="1"/>
            </a:lvl6pPr>
            <a:lvl7pPr marL="3840619" indent="0">
              <a:buNone/>
              <a:defRPr sz="2240" b="1"/>
            </a:lvl7pPr>
            <a:lvl8pPr marL="4480722" indent="0">
              <a:buNone/>
              <a:defRPr sz="2240" b="1"/>
            </a:lvl8pPr>
            <a:lvl9pPr marL="5120825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827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144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5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8"/>
            <a:ext cx="6480810" cy="6823074"/>
          </a:xfrm>
        </p:spPr>
        <p:txBody>
          <a:bodyPr/>
          <a:lstStyle>
            <a:lvl1pPr>
              <a:defRPr sz="4481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1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103" indent="0">
              <a:buNone/>
              <a:defRPr sz="1960"/>
            </a:lvl2pPr>
            <a:lvl3pPr marL="1280206" indent="0">
              <a:buNone/>
              <a:defRPr sz="1680"/>
            </a:lvl3pPr>
            <a:lvl4pPr marL="1920309" indent="0">
              <a:buNone/>
              <a:defRPr sz="1400"/>
            </a:lvl4pPr>
            <a:lvl5pPr marL="2560412" indent="0">
              <a:buNone/>
              <a:defRPr sz="1400"/>
            </a:lvl5pPr>
            <a:lvl6pPr marL="3200516" indent="0">
              <a:buNone/>
              <a:defRPr sz="1400"/>
            </a:lvl6pPr>
            <a:lvl7pPr marL="3840619" indent="0">
              <a:buNone/>
              <a:defRPr sz="1400"/>
            </a:lvl7pPr>
            <a:lvl8pPr marL="4480722" indent="0">
              <a:buNone/>
              <a:defRPr sz="1400"/>
            </a:lvl8pPr>
            <a:lvl9pPr marL="5120825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985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8"/>
            <a:ext cx="6480810" cy="6823074"/>
          </a:xfrm>
        </p:spPr>
        <p:txBody>
          <a:bodyPr anchor="t"/>
          <a:lstStyle>
            <a:lvl1pPr marL="0" indent="0">
              <a:buNone/>
              <a:defRPr sz="4481"/>
            </a:lvl1pPr>
            <a:lvl2pPr marL="640103" indent="0">
              <a:buNone/>
              <a:defRPr sz="3920"/>
            </a:lvl2pPr>
            <a:lvl3pPr marL="1280206" indent="0">
              <a:buNone/>
              <a:defRPr sz="3360"/>
            </a:lvl3pPr>
            <a:lvl4pPr marL="1920309" indent="0">
              <a:buNone/>
              <a:defRPr sz="2800"/>
            </a:lvl4pPr>
            <a:lvl5pPr marL="2560412" indent="0">
              <a:buNone/>
              <a:defRPr sz="2800"/>
            </a:lvl5pPr>
            <a:lvl6pPr marL="3200516" indent="0">
              <a:buNone/>
              <a:defRPr sz="2800"/>
            </a:lvl6pPr>
            <a:lvl7pPr marL="3840619" indent="0">
              <a:buNone/>
              <a:defRPr sz="2800"/>
            </a:lvl7pPr>
            <a:lvl8pPr marL="4480722" indent="0">
              <a:buNone/>
              <a:defRPr sz="2800"/>
            </a:lvl8pPr>
            <a:lvl9pPr marL="5120825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1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103" indent="0">
              <a:buNone/>
              <a:defRPr sz="1960"/>
            </a:lvl2pPr>
            <a:lvl3pPr marL="1280206" indent="0">
              <a:buNone/>
              <a:defRPr sz="1680"/>
            </a:lvl3pPr>
            <a:lvl4pPr marL="1920309" indent="0">
              <a:buNone/>
              <a:defRPr sz="1400"/>
            </a:lvl4pPr>
            <a:lvl5pPr marL="2560412" indent="0">
              <a:buNone/>
              <a:defRPr sz="1400"/>
            </a:lvl5pPr>
            <a:lvl6pPr marL="3200516" indent="0">
              <a:buNone/>
              <a:defRPr sz="1400"/>
            </a:lvl6pPr>
            <a:lvl7pPr marL="3840619" indent="0">
              <a:buNone/>
              <a:defRPr sz="1400"/>
            </a:lvl7pPr>
            <a:lvl8pPr marL="4480722" indent="0">
              <a:buNone/>
              <a:defRPr sz="1400"/>
            </a:lvl8pPr>
            <a:lvl9pPr marL="5120825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314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719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6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2" y="511176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18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6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3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EA5E9-1362-4148-88C7-FE49BBF2A7BE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3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3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72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80206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52" indent="-320052" algn="l" defTabSz="1280206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55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58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61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64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67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70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773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876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103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206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309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412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516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619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722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825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ssart.org.uk/telling-stories-through-makin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tiff"/><Relationship Id="rId4" Type="http://schemas.openxmlformats.org/officeDocument/2006/relationships/hyperlink" Target="http://www.accessart.org.uk/set-desig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ssart.org.uk/exploring-watercolour-pathway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ssart.org.uk/pathway-making-bird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hyperlink" Target="http://www.accessart.org.uk/architectural-design" TargetMode="External"/><Relationship Id="rId4" Type="http://schemas.openxmlformats.org/officeDocument/2006/relationships/hyperlink" Target="https://www.accessart.org.uk/animated-drawing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ssart.org.uk/flora-and-fauna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hyperlink" Target="http://www.accessart.org.uk/fashion" TargetMode="External"/><Relationship Id="rId4" Type="http://schemas.openxmlformats.org/officeDocument/2006/relationships/hyperlink" Target="https://www.accessart.org.uk/using-natural-materials-to-make-imag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567879"/>
              </p:ext>
            </p:extLst>
          </p:nvPr>
        </p:nvGraphicFramePr>
        <p:xfrm>
          <a:off x="180501" y="991315"/>
          <a:ext cx="12522968" cy="63239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243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1594685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2952534">
                  <a:extLst>
                    <a:ext uri="{9D8B030D-6E8A-4147-A177-3AD203B41FA5}">
                      <a16:colId xmlns:a16="http://schemas.microsoft.com/office/drawing/2014/main" val="3080244094"/>
                    </a:ext>
                  </a:extLst>
                </a:gridCol>
                <a:gridCol w="3665713">
                  <a:extLst>
                    <a:ext uri="{9D8B030D-6E8A-4147-A177-3AD203B41FA5}">
                      <a16:colId xmlns:a16="http://schemas.microsoft.com/office/drawing/2014/main" val="255912688"/>
                    </a:ext>
                  </a:extLst>
                </a:gridCol>
                <a:gridCol w="3550793">
                  <a:extLst>
                    <a:ext uri="{9D8B030D-6E8A-4147-A177-3AD203B41FA5}">
                      <a16:colId xmlns:a16="http://schemas.microsoft.com/office/drawing/2014/main" val="1417418018"/>
                    </a:ext>
                  </a:extLst>
                </a:gridCol>
              </a:tblGrid>
              <a:tr h="442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– Traditional Tales 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US" sz="900" dirty="0">
                        <a:latin typeface="+mn-lt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US" sz="900" dirty="0">
                        <a:latin typeface="+mn-lt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719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Creativity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4587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Creation and covenant </a:t>
                      </a:r>
                    </a:p>
                  </a:txBody>
                  <a:tcPr marL="68580" marR="68580" marT="9525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Creation  covenant </a:t>
                      </a:r>
                    </a:p>
                  </a:txBody>
                  <a:tcPr marL="68580" marR="68580" marT="9525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Creation  covenant </a:t>
                      </a:r>
                    </a:p>
                  </a:txBody>
                  <a:tcPr marL="68580" marR="68580" marT="9525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Ourselves</a:t>
                      </a:r>
                      <a:r>
                        <a:rPr lang="en-GB" sz="1100" b="1" baseline="0" dirty="0"/>
                        <a:t> </a:t>
                      </a:r>
                    </a:p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</a:t>
                      </a:r>
                      <a:r>
                        <a:rPr lang="en-GB" sz="11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Choices</a:t>
                      </a:r>
                      <a:endParaRPr lang="en-GB" sz="11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4034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School Charter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Rules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</a:t>
                      </a:r>
                      <a:r>
                        <a:rPr lang="en-US" sz="900" b="0" u="none" baseline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relationships</a:t>
                      </a:r>
                      <a:endParaRPr lang="en-GB" sz="900" b="0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School Charter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Rules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Growth</a:t>
                      </a:r>
                      <a:r>
                        <a:rPr lang="en-US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Mindset</a:t>
                      </a:r>
                      <a:endParaRPr lang="en-GB" sz="900" b="0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School Charter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Rules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Growth Mindset</a:t>
                      </a:r>
                      <a:endParaRPr lang="en-GB" sz="900" b="0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School Charter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Rules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Growth</a:t>
                      </a:r>
                      <a:r>
                        <a:rPr lang="en-US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Mindset</a:t>
                      </a:r>
                      <a:endParaRPr lang="en-GB" sz="900" b="0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5241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Understanding the World: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Who ate all the Biscuits?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8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Past and present</a:t>
                      </a:r>
                      <a:r>
                        <a:rPr lang="en-GB" sz="800" b="1" u="sng" kern="100" baseline="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 ; </a:t>
                      </a:r>
                      <a:r>
                        <a:rPr lang="en-GB" sz="8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People and communities:  </a:t>
                      </a:r>
                      <a:r>
                        <a:rPr lang="en-GB" sz="800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Stories new and old, growing and changing, World Space week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US" sz="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natural world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Ourselves/ body parts/ senses/hygiene</a:t>
                      </a:r>
                      <a:endParaRPr lang="en-GB" sz="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Everyday materials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naming and describing materials</a:t>
                      </a:r>
                    </a:p>
                    <a:p>
                      <a:pPr algn="l"/>
                      <a:endParaRPr lang="en-GB" sz="1000" b="1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endParaRPr lang="en-GB" sz="1000" b="1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Seasonal changes</a:t>
                      </a:r>
                    </a:p>
                    <a:p>
                      <a:pPr algn="l"/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Living things and their habitats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Human impact and the environment)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Living things and their habitats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Classification of living things)</a:t>
                      </a: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Describe how living things can be classified into groups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57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900" kern="100" dirty="0">
                        <a:effectLst/>
                        <a:latin typeface="+mn-lt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Arial" panose="020B0604020202020204" pitchFamily="34" charset="0"/>
                        </a:rPr>
                        <a:t>EQ1- Has Christ the King Primary School always been like it is today?EQ2- What do we remember in November?</a:t>
                      </a:r>
                      <a:endParaRPr lang="en-GB" sz="900" b="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Britain change from the Stone Age to the Iron Age?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Why was there a struggle between the Anglo Saxons and Vikings and who won what?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5845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can the Naughty Bus take us?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makes the different regions of the UK different?</a:t>
                      </a:r>
                    </a:p>
                    <a:p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has the landscape and land use of the UK changed over time?</a:t>
                      </a:r>
                      <a:endParaRPr lang="en-GB" sz="900" b="0" u="sng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Where are the counties and cities of the UK?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4219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Fast and Slow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(Tempo)</a:t>
                      </a:r>
                      <a:endParaRPr lang="en-GB" sz="900" b="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Rhythm Pattern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Instruments of the Orchestra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Metre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4982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to log in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arrows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the touch pad 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Online Safety</a:t>
                      </a: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Branching Databases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Concept Maps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52846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900" b="0" dirty="0"/>
                        <a:t>Mark making</a:t>
                      </a:r>
                    </a:p>
                    <a:p>
                      <a:r>
                        <a:rPr lang="en-GB" sz="900" b="0" dirty="0"/>
                        <a:t>Colour</a:t>
                      </a:r>
                      <a:r>
                        <a:rPr lang="en-GB" sz="900" b="0" baseline="0" dirty="0"/>
                        <a:t> mixing</a:t>
                      </a:r>
                    </a:p>
                    <a:p>
                      <a:r>
                        <a:rPr lang="en-GB" sz="900" b="0" baseline="0" dirty="0"/>
                        <a:t>making our own boats</a:t>
                      </a:r>
                    </a:p>
                    <a:p>
                      <a:r>
                        <a:rPr lang="en-GB" sz="900" b="0" baseline="0" dirty="0"/>
                        <a:t>Collaging 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Spirals</a:t>
                      </a:r>
                    </a:p>
                    <a:p>
                      <a:r>
                        <a:rPr lang="en-GB" sz="900" b="0" u="none" dirty="0"/>
                        <a:t>Using</a:t>
                      </a:r>
                      <a:r>
                        <a:rPr lang="en-GB" sz="900" b="0" u="none" baseline="0" dirty="0"/>
                        <a:t> drawing, collage and mark-making to explore spirals. Introducing sketchbooks.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Gestural</a:t>
                      </a:r>
                      <a:r>
                        <a:rPr lang="en-GB" sz="900" b="1" u="sng" baseline="0" dirty="0"/>
                        <a:t> Drawing with Charcoal</a:t>
                      </a:r>
                    </a:p>
                    <a:p>
                      <a:r>
                        <a:rPr lang="en-GB" sz="900" b="0" u="none" baseline="0" dirty="0"/>
                        <a:t>Making loose, gestural drawings with charcoal and exploring drama and performance.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Typography and Maps</a:t>
                      </a:r>
                    </a:p>
                    <a:p>
                      <a:r>
                        <a:rPr lang="en-GB" sz="900" dirty="0"/>
                        <a:t>Exploring how we can create typography through drawing and design and use our skills to create</a:t>
                      </a:r>
                      <a:r>
                        <a:rPr lang="en-GB" sz="900" baseline="0" dirty="0"/>
                        <a:t> personal and highly visual maps.</a:t>
                      </a:r>
                      <a:endParaRPr lang="en-GB" sz="900" dirty="0"/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673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dirty="0">
                        <a:latin typeface="+mn-lt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029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MFL (Spanish)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N/A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Vamos</a:t>
                      </a:r>
                      <a:endParaRPr lang="en-GB" sz="900" b="1" u="sng" dirty="0">
                        <a:effectLst/>
                        <a:latin typeface="+mn-lt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dirty="0">
                          <a:effectLst/>
                          <a:latin typeface="+mn-lt"/>
                          <a:cs typeface="Times New Roman"/>
                        </a:rPr>
                        <a:t>Greetings</a:t>
                      </a: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, colours and classroom language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Mis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baseline="0" dirty="0" err="1">
                          <a:effectLst/>
                          <a:latin typeface="+mn-lt"/>
                          <a:cs typeface="Times New Roman"/>
                        </a:rPr>
                        <a:t>Vacaciones</a:t>
                      </a:r>
                      <a:endParaRPr lang="en-GB" sz="900" b="1" u="sng" baseline="0" dirty="0">
                        <a:effectLst/>
                        <a:latin typeface="+mn-lt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Saying where you went on holiday and how you travelled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422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Locomotion chasing and evading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Locomotion. Chasing and evading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Hockey. swimming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Hockey and Basketball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1822" y="252524"/>
            <a:ext cx="9390480" cy="765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400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dirty="0"/>
              <a:t>Autumn (</a:t>
            </a:r>
            <a:r>
              <a:rPr lang="en-US" altLang="en-US" dirty="0" err="1"/>
              <a:t>i</a:t>
            </a:r>
            <a:r>
              <a:rPr lang="en-US" altLang="en-US" dirty="0"/>
              <a:t>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1266" y="32389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3742403" y="167985"/>
            <a:ext cx="15053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200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28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617047"/>
              </p:ext>
            </p:extLst>
          </p:nvPr>
        </p:nvGraphicFramePr>
        <p:xfrm>
          <a:off x="159026" y="1400063"/>
          <a:ext cx="12464372" cy="69978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7146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195948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3074328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2959756">
                  <a:extLst>
                    <a:ext uri="{9D8B030D-6E8A-4147-A177-3AD203B41FA5}">
                      <a16:colId xmlns:a16="http://schemas.microsoft.com/office/drawing/2014/main" val="1194774974"/>
                    </a:ext>
                  </a:extLst>
                </a:gridCol>
                <a:gridCol w="3147194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618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– Amazing Minibeasts 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584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Reverence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Respect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2002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Prophecy</a:t>
                      </a:r>
                      <a:r>
                        <a:rPr lang="en-GB" sz="1000" baseline="0" dirty="0"/>
                        <a:t> and Promise</a:t>
                      </a:r>
                      <a:endParaRPr lang="en-GB" sz="1000" dirty="0"/>
                    </a:p>
                    <a:p>
                      <a:endParaRPr lang="en-GB" sz="1000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Prophecy</a:t>
                      </a:r>
                      <a:r>
                        <a:rPr lang="en-GB" sz="1000" baseline="0" dirty="0"/>
                        <a:t> and Promise</a:t>
                      </a:r>
                      <a:endParaRPr lang="en-GB" sz="1000" dirty="0"/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Prophecy</a:t>
                      </a:r>
                      <a:r>
                        <a:rPr lang="en-GB" sz="1000" baseline="0" dirty="0"/>
                        <a:t> and Promise</a:t>
                      </a:r>
                      <a:endParaRPr lang="en-GB" sz="1000" dirty="0"/>
                    </a:p>
                    <a:p>
                      <a:endParaRPr lang="en-GB" sz="1000" dirty="0"/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Hope</a:t>
                      </a:r>
                    </a:p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Mission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4398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Anti-bullying</a:t>
                      </a:r>
                      <a:r>
                        <a:rPr lang="en-US" sz="10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-How to be kind and ask for help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Bonfire night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Road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How to cross the road safely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Anti-bullying-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What is bullying?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Firework safety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Road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keeping myself safe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Anti-bullying-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falling in and out of friendships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staying safe at home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Road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hazards, risks and dangers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Anti-bullying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 United against bullying – Campaign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 Safety- </a:t>
                      </a:r>
                      <a:r>
                        <a:rPr lang="en-US" sz="10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raising</a:t>
                      </a: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awareness for safety on bonfire night.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Road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cycle safety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6660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Understanding the World: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The Natural World: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0" u="none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Seasons and change / features of local environment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Past and present</a:t>
                      </a:r>
                      <a:r>
                        <a:rPr lang="en-GB" sz="1000" b="1" u="sng" kern="100" baseline="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 ; </a:t>
                      </a:r>
                      <a:r>
                        <a:rPr lang="en-GB" sz="10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People and communities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0" u="none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People in our community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Celebrations and Festivals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Bonfire Night, World Science week, Remembrance, Advent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Animals including humans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-Growing up)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Observe how animals and humans change as they grow</a:t>
                      </a:r>
                    </a:p>
                    <a:p>
                      <a:pPr algn="l"/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Seasonal changes</a:t>
                      </a: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Animals including humans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Digestion and food chains)</a:t>
                      </a: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Describe digestive system , the function of teeth and construct and interpret food chains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Evolution and inheritance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Evolution and inheritance)</a:t>
                      </a: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Recognise that living things have changed over time and that fossils provide evidence about living things that once were on Earth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7717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1000" kern="100" dirty="0">
                        <a:effectLst/>
                        <a:latin typeface="+mn-lt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Arial" panose="020B0604020202020204" pitchFamily="34" charset="0"/>
                        </a:rPr>
                        <a:t>EQ1- Has Christ the King Primary School always been like it is today?EQ2- What do we remember in November?</a:t>
                      </a:r>
                      <a:endParaRPr lang="en-GB" sz="1000" b="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Britain change from the Stone Age to the Iron Age?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Why did </a:t>
                      </a:r>
                      <a:r>
                        <a:rPr lang="en-GB" sz="1000" kern="100" dirty="0" err="1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Floella's</a:t>
                      </a:r>
                      <a:r>
                        <a:rPr lang="en-GB" sz="10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family come to Britain and why was she asked to help make a </a:t>
                      </a:r>
                      <a:r>
                        <a:rPr lang="en-GB" sz="1000" kern="100" dirty="0" err="1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Windrush</a:t>
                      </a:r>
                      <a:r>
                        <a:rPr lang="en-GB" sz="10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statue?</a:t>
                      </a:r>
                      <a:endParaRPr lang="en-GB" sz="10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5159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can the Naughty Bus take us?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makes the different regions of the UK different?</a:t>
                      </a:r>
                    </a:p>
                    <a:p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has the landscape and land use of the UK changed over time?</a:t>
                      </a:r>
                      <a:endParaRPr lang="en-GB" sz="1000" b="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are Macclesfield and Pointe-a-Pierre (in Trinidad) the same and different?</a:t>
                      </a:r>
                      <a:endParaRPr lang="en-US" sz="1000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526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Fast and Slow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(Tempo)</a:t>
                      </a:r>
                      <a:endParaRPr lang="en-GB" sz="900" b="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endParaRPr lang="en-GB" sz="900" b="1" dirty="0">
                        <a:latin typeface="+mj-lt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Rhythm Pattern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Instruments of the Orchestra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Metre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3764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 use of laptop/tablet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to ask for help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Effective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Searching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Spreadsheets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Spreadsheets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Data bases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370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Using different media to make marks </a:t>
                      </a:r>
                    </a:p>
                    <a:p>
                      <a:r>
                        <a:rPr lang="en-GB" sz="900" b="1" dirty="0"/>
                        <a:t>Mixing shades</a:t>
                      </a:r>
                    </a:p>
                    <a:p>
                      <a:r>
                        <a:rPr lang="en-GB" sz="900" b="1" dirty="0"/>
                        <a:t>Christmas crafts and traditional decorations </a:t>
                      </a:r>
                    </a:p>
                    <a:p>
                      <a:r>
                        <a:rPr lang="en-GB" sz="900" b="1" dirty="0"/>
                        <a:t>The Nativity performance 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Simple printing</a:t>
                      </a:r>
                    </a:p>
                    <a:p>
                      <a:r>
                        <a:rPr lang="en-GB" sz="900" b="0" u="none" dirty="0"/>
                        <a:t>Using body parts and foam to create prints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Gestural</a:t>
                      </a:r>
                      <a:r>
                        <a:rPr lang="en-GB" sz="900" b="1" u="sng" baseline="0" dirty="0"/>
                        <a:t> Drawing with Charcoal</a:t>
                      </a:r>
                    </a:p>
                    <a:p>
                      <a:r>
                        <a:rPr lang="en-GB" sz="900" b="0" u="none" baseline="0" dirty="0"/>
                        <a:t>Making loose, gestural drawings with charcoal and exploring drama and performance.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Typography and Maps</a:t>
                      </a:r>
                    </a:p>
                    <a:p>
                      <a:r>
                        <a:rPr lang="en-GB" sz="900" dirty="0"/>
                        <a:t>Exploring how we can create typography through drawing and design and use our skills to create</a:t>
                      </a:r>
                      <a:r>
                        <a:rPr lang="en-GB" sz="900" baseline="0" dirty="0"/>
                        <a:t> personal and highly visual maps.</a:t>
                      </a:r>
                      <a:endParaRPr lang="en-GB" sz="900" dirty="0"/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703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 Technology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indent="0" algn="ctr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Joining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Junk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Mechanisms – sliders and leavers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Mechanisms – Leavers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linkages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Mechanisms – switches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circuits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391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MFL (Spanish)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i="0" u="sng" strike="noStrike" noProof="0" dirty="0" err="1">
                          <a:effectLst/>
                          <a:latin typeface="Calibri"/>
                        </a:rPr>
                        <a:t>Vamos</a:t>
                      </a:r>
                      <a:r>
                        <a:rPr lang="en-GB" sz="900" b="1" i="0" u="sng" strike="noStrike" noProof="0" dirty="0">
                          <a:effectLst/>
                          <a:latin typeface="Calibri"/>
                        </a:rPr>
                        <a:t> 2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i="0" u="none" strike="noStrike" noProof="0" dirty="0">
                          <a:effectLst/>
                          <a:latin typeface="Calibri"/>
                        </a:rPr>
                        <a:t>Numbers, birthdays,</a:t>
                      </a:r>
                      <a:r>
                        <a:rPr lang="en-GB" sz="900" b="0" i="0" u="none" strike="noStrike" baseline="0" noProof="0" dirty="0">
                          <a:effectLst/>
                          <a:latin typeface="Calibri"/>
                        </a:rPr>
                        <a:t> days of the week</a:t>
                      </a:r>
                      <a:endParaRPr lang="en-GB" sz="900" b="0" i="0" u="none" strike="noStrike" noProof="0" dirty="0">
                        <a:effectLst/>
                        <a:latin typeface="Calibri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Mis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baseline="0" dirty="0" err="1">
                          <a:effectLst/>
                          <a:latin typeface="+mn-lt"/>
                          <a:cs typeface="Times New Roman"/>
                        </a:rPr>
                        <a:t>Vacaciones</a:t>
                      </a:r>
                      <a:endParaRPr lang="en-GB" sz="900" b="1" u="sng" baseline="0" dirty="0">
                        <a:effectLst/>
                        <a:latin typeface="+mn-lt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Describing a past holiday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618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Hand/eye coordination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Throwing and catching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cricket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Golf/dodgeball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424199"/>
            <a:ext cx="9390480" cy="95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3108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292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327" dirty="0"/>
              <a:t>Autumn (ii)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1665953" y="148935"/>
            <a:ext cx="15053656" cy="370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809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809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568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840299"/>
              </p:ext>
            </p:extLst>
          </p:nvPr>
        </p:nvGraphicFramePr>
        <p:xfrm>
          <a:off x="14825" y="902051"/>
          <a:ext cx="12733494" cy="66884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0885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243899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3141459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3024385">
                  <a:extLst>
                    <a:ext uri="{9D8B030D-6E8A-4147-A177-3AD203B41FA5}">
                      <a16:colId xmlns:a16="http://schemas.microsoft.com/office/drawing/2014/main" val="1194774974"/>
                    </a:ext>
                  </a:extLst>
                </a:gridCol>
                <a:gridCol w="3212866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56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EYFS-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- Transport 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139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Peace</a:t>
                      </a: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47798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Galilee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Jerusalem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Galilee to Jerusalem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Galilee to Jerusalem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Memorial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Sacrifice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Sacrifice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5376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 </a:t>
                      </a:r>
                      <a:endParaRPr lang="en-GB" sz="900" b="1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 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Aiming high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Aiming High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 </a:t>
                      </a:r>
                      <a:endParaRPr lang="en-GB" sz="900" b="1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Aiming high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6868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Understanding the World: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Natural world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How things move 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Floating and sinking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en-US" sz="900" b="0" u="sng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 and present people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Transport from the past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Simple maps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en-US" sz="900" b="0" u="sng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Celebrations 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Chinese New Year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Safer Internet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Kindness Week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Living things and their habitat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– local habitats)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70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explore habits and animals that live their</a:t>
                      </a:r>
                    </a:p>
                    <a:p>
                      <a:pPr algn="l">
                        <a:spcAft>
                          <a:spcPts val="700"/>
                        </a:spcAft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7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Seasonal changes</a:t>
                      </a: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Living things and their habitats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module- classification of plants and animals)</a:t>
                      </a: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Group and classify living things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Animals including humans</a:t>
                      </a: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(snap science module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Body health ) </a:t>
                      </a:r>
                      <a:endParaRPr lang="en-US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Recognise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the impact of diet, exercise and lifestyle on the way their bodies function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3597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EQ1 - How did Charles Roe contribute to the story of Macclesfield and why do we have a Silk Museum?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EQ2 – How significant has transport been to the story of Macclesfield?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Britain change from the Stone Age to the Iron Age?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In which ways were the Mayan Civilization more or less advanced than Britain in AD 900?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?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4979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will we find in Macclesfield?</a:t>
                      </a:r>
                      <a:endParaRPr lang="en-GB" sz="900" dirty="0"/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makes the different regions of the UK different?</a:t>
                      </a:r>
                    </a:p>
                    <a:p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has the landscape and land use of the UK changed over time?</a:t>
                      </a:r>
                      <a:endParaRPr lang="en-GB" sz="900" b="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EQ1 - Is there more to North America than just the USA</a:t>
                      </a:r>
                      <a:endParaRPr lang="en-US" sz="900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Loud and Soft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(Dynamics)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Phrase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Musical Notation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Tonality and Pitch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4890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 use of tablet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if something is wrong?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Safety online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Lego builders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Technology out 0f school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Online Safety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Online Safety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1761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Transport design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Joining materials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Junk modelling – own vehicles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Making Chinese  lanterns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u="sng" dirty="0"/>
                        <a:t>Playful  making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b="1" u="sng" dirty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u="none" dirty="0"/>
                        <a:t>Exploring materials through a playful approach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Telling Stories Through Making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how artists are inspired by other art forms – in this case how we make sculpture inspired by literature and film</a:t>
                      </a:r>
                      <a:r>
                        <a:rPr lang="en-GB" sz="252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Set Design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creating a model set for theatre or animation inspired by poetry, prose, film or music.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1662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196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MFL (Spanish)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N/A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1" u="sng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Mi</a:t>
                      </a:r>
                      <a:r>
                        <a:rPr lang="en-GB" sz="900" b="1" u="sng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</a:t>
                      </a:r>
                      <a:r>
                        <a:rPr lang="en-GB" sz="900" b="1" u="sng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Familia</a:t>
                      </a:r>
                      <a:endParaRPr lang="en-GB" sz="900" b="1" u="sng" baseline="0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Siblings, family and pets</a:t>
                      </a:r>
                      <a:endParaRPr lang="en-US" sz="900" b="0" u="non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Comer y </a:t>
                      </a:r>
                      <a:r>
                        <a:rPr lang="en-GB" sz="900" b="1" u="sng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beber</a:t>
                      </a:r>
                      <a:endParaRPr lang="en-GB" sz="900" b="1" u="sng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Food</a:t>
                      </a:r>
                      <a:r>
                        <a:rPr lang="en-GB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and drinks</a:t>
                      </a:r>
                      <a:endParaRPr lang="en-US" sz="900" b="0" u="non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56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Shapes and balance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</a:t>
                      </a:r>
                    </a:p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Shapes and balance and create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Gymnastics/rounders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424199"/>
            <a:ext cx="9390480" cy="95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3108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292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327" dirty="0"/>
              <a:t>Spring (</a:t>
            </a:r>
            <a:r>
              <a:rPr lang="en-US" altLang="en-US" sz="2327" dirty="0" err="1"/>
              <a:t>i</a:t>
            </a:r>
            <a:r>
              <a:rPr lang="en-US" altLang="en-US" sz="2327" dirty="0"/>
              <a:t>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1665953" y="148935"/>
            <a:ext cx="15053656" cy="370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809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809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943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87132"/>
              </p:ext>
            </p:extLst>
          </p:nvPr>
        </p:nvGraphicFramePr>
        <p:xfrm>
          <a:off x="159026" y="1400063"/>
          <a:ext cx="12733494" cy="6283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0885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243899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3141459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3024385">
                  <a:extLst>
                    <a:ext uri="{9D8B030D-6E8A-4147-A177-3AD203B41FA5}">
                      <a16:colId xmlns:a16="http://schemas.microsoft.com/office/drawing/2014/main" val="1194774974"/>
                    </a:ext>
                  </a:extLst>
                </a:gridCol>
                <a:gridCol w="3212866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56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Houses and Homes 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012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Wisdom</a:t>
                      </a: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2957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Desert to Garden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Desert to Garden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Desert to Garden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Transformation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34509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My body </a:t>
                      </a:r>
                      <a:r>
                        <a:rPr lang="en-US" sz="10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and health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RSE</a:t>
                      </a:r>
                      <a:endParaRPr lang="en-GB" sz="1000" b="1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body and health</a:t>
                      </a:r>
                      <a:r>
                        <a:rPr lang="en-GB" sz="1000" b="0" dirty="0">
                          <a:effectLst/>
                          <a:latin typeface="+mn-lt"/>
                        </a:rPr>
                        <a:t> 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RSE</a:t>
                      </a:r>
                      <a:endParaRPr lang="en-GB" sz="1000" b="1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body and health</a:t>
                      </a:r>
                      <a:r>
                        <a:rPr lang="en-GB" sz="1000" b="0" dirty="0">
                          <a:effectLst/>
                          <a:latin typeface="+mn-lt"/>
                        </a:rPr>
                        <a:t> 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RSE</a:t>
                      </a:r>
                      <a:endParaRPr lang="en-GB" sz="1000" b="1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body and health</a:t>
                      </a:r>
                      <a:r>
                        <a:rPr lang="en-GB" sz="1000" b="0" dirty="0">
                          <a:effectLst/>
                          <a:latin typeface="+mn-lt"/>
                        </a:rPr>
                        <a:t> 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9633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the world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 and Present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People and Communities around the world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How</a:t>
                      </a:r>
                      <a:r>
                        <a:rPr lang="en-US" sz="1000" b="0" u="none" baseline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homes were different in the past.</a:t>
                      </a:r>
                      <a:endParaRPr lang="en-US" sz="10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900" b="1" u="sng" dirty="0"/>
                        <a:t>The natural world</a:t>
                      </a:r>
                    </a:p>
                    <a:p>
                      <a:r>
                        <a:rPr lang="en-GB" sz="900" b="0" u="none" dirty="0"/>
                        <a:t>Plant</a:t>
                      </a:r>
                      <a:r>
                        <a:rPr lang="en-GB" sz="900" b="0" u="none" baseline="0" dirty="0"/>
                        <a:t> lifecycles, planting seeds</a:t>
                      </a:r>
                    </a:p>
                    <a:p>
                      <a:r>
                        <a:rPr lang="en-GB" sz="900" b="0" u="none" baseline="0" dirty="0"/>
                        <a:t>How do they grow?</a:t>
                      </a:r>
                    </a:p>
                    <a:p>
                      <a:r>
                        <a:rPr lang="en-GB" sz="900" b="1" u="none" baseline="0" dirty="0"/>
                        <a:t>Celebrations</a:t>
                      </a:r>
                    </a:p>
                    <a:p>
                      <a:r>
                        <a:rPr lang="en-GB" sz="900" b="0" u="none" baseline="0" dirty="0"/>
                        <a:t>Pancake day</a:t>
                      </a:r>
                    </a:p>
                    <a:p>
                      <a:r>
                        <a:rPr lang="en-GB" sz="900" b="0" u="none" baseline="0" dirty="0"/>
                        <a:t>Lent</a:t>
                      </a:r>
                    </a:p>
                    <a:p>
                      <a:r>
                        <a:rPr lang="en-GB" sz="900" b="0" u="none" baseline="0" dirty="0"/>
                        <a:t>World Book day </a:t>
                      </a:r>
                    </a:p>
                    <a:p>
                      <a:r>
                        <a:rPr lang="en-GB" sz="900" b="0" u="none" baseline="0" dirty="0"/>
                        <a:t>Mothers day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Everyday materials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choosing materials)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Electricity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-Electricity – circuits)</a:t>
                      </a: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Construct circuits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Electricity</a:t>
                      </a: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(snap science module Electricity Low voltage)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children will compare and give reasons for variations of the function of components in a circuit. They will recognize and use symbols when drawing a circuit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709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80206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EQ1 - How did Charles Roe contribute to the story of EQ2 – How significant has transport been to the story of Macclesfield?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Macclesfield and why do we have a Silk Museum?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What did the Romans do for Britain?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 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In which ways were the Mayan Civilization more or less advanced than Britain in AD 900?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456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will we find in Macclesfield?</a:t>
                      </a:r>
                      <a:endParaRPr lang="en-GB" sz="9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How have the Romans influenced the Geography of the UK today?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EQ1 - Is there more to North America than just the USA</a:t>
                      </a:r>
                      <a:endParaRPr lang="en-US" sz="900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4559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Loud and Soft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(Dynamics)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1" dirty="0">
                        <a:effectLst/>
                        <a:latin typeface="+mj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Phrase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Musical Notation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Tonality and Pitch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456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Clicking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Navigating 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Creating Pictures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Emails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 Creator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6106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Designing homes for hibernating animals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Collaging and joining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Mixed media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 Sculptures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Using pastels 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Exploring Watercolour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Exploring watercolour and discovering we can use accidental marks to help us make art. 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/>
                        <a:t>Cloth, thread and point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/>
                        <a:t>Combine media in response to landscape</a:t>
                      </a:r>
                      <a:endParaRPr lang="en-US" sz="1000" b="0" u="none" dirty="0"/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Mixed media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Land and city </a:t>
                      </a:r>
                      <a:r>
                        <a:rPr lang="en-GB" sz="1000" b="1" i="0" u="sng" strike="noStrike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skapes</a:t>
                      </a:r>
                      <a:endParaRPr lang="en-GB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943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 Technology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Everyday materials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Textiles – templates and joining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Textiles – 2D and 3D products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Textiles – combining different</a:t>
                      </a:r>
                      <a:r>
                        <a:rPr lang="en-US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fabrics</a:t>
                      </a:r>
                      <a:endParaRPr lang="en-US" sz="900" b="1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158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Modern Foreign Languages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1" u="sng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Mi</a:t>
                      </a:r>
                      <a:r>
                        <a:rPr lang="en-GB" sz="900" b="1" u="sng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</a:t>
                      </a:r>
                      <a:r>
                        <a:rPr lang="en-GB" sz="900" b="1" u="sng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Familia</a:t>
                      </a:r>
                      <a:r>
                        <a:rPr lang="en-GB" sz="900" b="1" u="sng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2</a:t>
                      </a:r>
                    </a:p>
                    <a:p>
                      <a:pPr lvl="0" algn="l">
                        <a:buNone/>
                      </a:pPr>
                      <a:r>
                        <a:rPr lang="en-GB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Describing others</a:t>
                      </a:r>
                      <a:endParaRPr lang="en-US" sz="900" b="0" u="non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Comer y </a:t>
                      </a:r>
                      <a:r>
                        <a:rPr lang="en-GB" sz="900" b="1" u="sng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beber</a:t>
                      </a:r>
                      <a:endParaRPr lang="en-GB" sz="900" b="1" u="sng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Ordering</a:t>
                      </a:r>
                      <a:r>
                        <a:rPr lang="en-GB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food at the restaurant and market</a:t>
                      </a:r>
                      <a:endParaRPr lang="en-US" sz="900" b="0" u="non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650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Ball skills striking and fielding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Football/netball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424199"/>
            <a:ext cx="9390480" cy="95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3108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292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327" dirty="0"/>
              <a:t>Spring (ii)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1665953" y="148935"/>
            <a:ext cx="15053656" cy="370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809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809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450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985526"/>
              </p:ext>
            </p:extLst>
          </p:nvPr>
        </p:nvGraphicFramePr>
        <p:xfrm>
          <a:off x="159026" y="1019063"/>
          <a:ext cx="12642574" cy="74045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0885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243899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2410740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247650">
                  <a:extLst>
                    <a:ext uri="{9D8B030D-6E8A-4147-A177-3AD203B41FA5}">
                      <a16:colId xmlns:a16="http://schemas.microsoft.com/office/drawing/2014/main" val="1647273623"/>
                    </a:ext>
                  </a:extLst>
                </a:gridCol>
                <a:gridCol w="3507454">
                  <a:extLst>
                    <a:ext uri="{9D8B030D-6E8A-4147-A177-3AD203B41FA5}">
                      <a16:colId xmlns:a16="http://schemas.microsoft.com/office/drawing/2014/main" val="653123098"/>
                    </a:ext>
                  </a:extLst>
                </a:gridCol>
                <a:gridCol w="3121946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426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– All Creatures Great and small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322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Perseverance</a:t>
                      </a: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5176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End of the Earth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Times New Roman" panose="02020603050405020304" pitchFamily="18" charset="0"/>
                          <a:cs typeface="+mn-cs"/>
                        </a:rPr>
                        <a:t>End of the Earth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Times New Roman" panose="02020603050405020304" pitchFamily="18" charset="0"/>
                          <a:cs typeface="+mn-cs"/>
                        </a:rPr>
                        <a:t>End of the Earth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Energy (Holy Spirit)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Choices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Special Places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Freedom and responsibility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3338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Living in the wider world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Emotional Well being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Life cycles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Emotional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Well being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Life cycles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Emotional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Wellbeing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Life cycles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Emotional 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Wellbeing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Life cycles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8884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 and Present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People and Communities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Comparing weather in different countries</a:t>
                      </a:r>
                    </a:p>
                    <a:p>
                      <a:r>
                        <a:rPr lang="en-GB" sz="1000" b="1" u="sng" dirty="0"/>
                        <a:t>The natural world</a:t>
                      </a:r>
                    </a:p>
                    <a:p>
                      <a:r>
                        <a:rPr lang="en-GB" sz="1000" b="0" u="none" dirty="0"/>
                        <a:t>Animal habitats</a:t>
                      </a:r>
                    </a:p>
                    <a:p>
                      <a:r>
                        <a:rPr lang="en-GB" sz="1000" b="0" u="none" dirty="0"/>
                        <a:t>Nocturnal animals</a:t>
                      </a:r>
                    </a:p>
                    <a:p>
                      <a:r>
                        <a:rPr lang="en-GB" sz="1000" b="0" u="none" dirty="0"/>
                        <a:t>Caring for living things </a:t>
                      </a:r>
                    </a:p>
                    <a:p>
                      <a:endParaRPr lang="en-GB" sz="1000" b="0" u="none" dirty="0"/>
                    </a:p>
                    <a:p>
                      <a:r>
                        <a:rPr lang="en-GB" sz="1000" b="1" u="none" dirty="0"/>
                        <a:t>Celebrations </a:t>
                      </a:r>
                    </a:p>
                    <a:p>
                      <a:r>
                        <a:rPr lang="en-GB" sz="1000" b="0" u="none" dirty="0"/>
                        <a:t>Eid</a:t>
                      </a:r>
                    </a:p>
                    <a:p>
                      <a:r>
                        <a:rPr lang="en-GB" sz="1000" b="0" u="none" dirty="0" err="1"/>
                        <a:t>Ascention</a:t>
                      </a:r>
                      <a:r>
                        <a:rPr lang="en-GB" sz="1000" b="0" u="none" dirty="0"/>
                        <a:t> </a:t>
                      </a:r>
                    </a:p>
                    <a:p>
                      <a:r>
                        <a:rPr lang="en-GB" sz="1000" b="0" u="none" dirty="0"/>
                        <a:t>Pentecost</a:t>
                      </a:r>
                    </a:p>
                    <a:p>
                      <a:r>
                        <a:rPr lang="en-GB" sz="1000" b="0" u="none" dirty="0"/>
                        <a:t>Fathers Day</a:t>
                      </a:r>
                    </a:p>
                    <a:p>
                      <a:endParaRPr lang="en-GB" sz="10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Everyday materials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properties and uses of materials)</a:t>
                      </a: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Seasonal changes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000" u="none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Rocks</a:t>
                      </a:r>
                      <a:r>
                        <a:rPr lang="en-US" sz="100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Snap science module- Rocks , soil and fossils)</a:t>
                      </a:r>
                      <a:r>
                        <a:rPr lang="en-GB" sz="1000" dirty="0">
                          <a:effectLst/>
                        </a:rPr>
                        <a:t> </a:t>
                      </a:r>
                      <a:endParaRPr lang="en-US" sz="1000" u="none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u="non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Conpare</a:t>
                      </a:r>
                      <a:r>
                        <a:rPr lang="en-US" sz="100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and group rocks and soils. </a:t>
                      </a:r>
                      <a:r>
                        <a:rPr lang="en-US" sz="1000" u="non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bDescribe</a:t>
                      </a:r>
                      <a:r>
                        <a:rPr lang="en-US" sz="100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how  fossils are formed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Earth and space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Earth and space </a:t>
                      </a:r>
                      <a:r>
                        <a:rPr lang="en-GB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(snap science module Earth and Space)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children will explore the movement of the earth  and its rotation as  well as the movement of the moon.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6083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Why did </a:t>
                      </a:r>
                      <a:r>
                        <a:rPr lang="en-GB" sz="1000" kern="100" dirty="0" err="1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Floella's</a:t>
                      </a: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family come to Britain and why was she asked to help make a </a:t>
                      </a:r>
                      <a:r>
                        <a:rPr lang="en-GB" sz="1000" kern="100" dirty="0" err="1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Windrush</a:t>
                      </a: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statue?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did the Romans do for Britain?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How has warfare changed since 1066?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11647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endParaRPr lang="en-GB" sz="10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are Macclesfield and Pointe-a-Pierre (in Trinidad) the same and different?</a:t>
                      </a: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How have the Romans influenced the Geography of the UK today?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000" u="sng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Germany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80206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How has the land use and settlement patterns of the UK changed since 1066?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5663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Creating sound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(Timbre)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Pitch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 from around the world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Improvisation and Composition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3924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Coding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Graphing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 are Software Developers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Children start by playing and analysing educational computer games. They then plan and design a game, with a clear target audience in mind. 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3D modelling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4472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Printing using a variety of materials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Mixing colours (tints and tones)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 music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Making Birds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Sculptural project beginning with making drawings from observation, exploring media, and transforming the drawings from 2d to 3d to make a bird</a:t>
                      </a:r>
                      <a:r>
                        <a:rPr lang="en-GB" sz="900" dirty="0">
                          <a:effectLst/>
                        </a:rPr>
                        <a:t>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Making Animated Drawings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how to create simple moving drawings by making paper “puppets” and animate them using tablets.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Printing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Architecture: Dream Big or Small?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the responsibilities architects have to design us a better world. Make your own architectural model.</a:t>
                      </a:r>
                      <a:r>
                        <a:rPr lang="en-GB" sz="900" dirty="0">
                          <a:effectLst/>
                        </a:rPr>
                        <a:t>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033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307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Modern Foreign Languages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El Arte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baseline="0" dirty="0" err="1">
                          <a:effectLst/>
                          <a:latin typeface="+mn-lt"/>
                          <a:cs typeface="Times New Roman"/>
                        </a:rPr>
                        <a:t>Español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1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Saying what is in a painting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Qué</a:t>
                      </a: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hacemos</a:t>
                      </a:r>
                      <a:endParaRPr lang="en-GB" sz="900" b="1" u="sng" dirty="0">
                        <a:effectLst/>
                        <a:latin typeface="+mn-lt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dirty="0">
                          <a:effectLst/>
                          <a:latin typeface="+mn-lt"/>
                          <a:cs typeface="Times New Roman"/>
                        </a:rPr>
                        <a:t>Going out and inviting</a:t>
                      </a: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 others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4264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Ball skills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Disk golf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 (Running)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OAA/Tennis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367568"/>
            <a:ext cx="9390480" cy="611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000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1400" dirty="0"/>
              <a:t>Summer (</a:t>
            </a:r>
            <a:r>
              <a:rPr lang="en-US" altLang="en-US" sz="1400" dirty="0" err="1"/>
              <a:t>i</a:t>
            </a:r>
            <a:r>
              <a:rPr lang="en-US" altLang="en-US" sz="1400" dirty="0"/>
              <a:t>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3132803" y="167985"/>
            <a:ext cx="150536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400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25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648167"/>
              </p:ext>
            </p:extLst>
          </p:nvPr>
        </p:nvGraphicFramePr>
        <p:xfrm>
          <a:off x="159026" y="1400062"/>
          <a:ext cx="12733494" cy="59934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0885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243899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3141459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3024385">
                  <a:extLst>
                    <a:ext uri="{9D8B030D-6E8A-4147-A177-3AD203B41FA5}">
                      <a16:colId xmlns:a16="http://schemas.microsoft.com/office/drawing/2014/main" val="1194774974"/>
                    </a:ext>
                  </a:extLst>
                </a:gridCol>
                <a:gridCol w="3212866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56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– Everyday heroes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3341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2161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Dialogue and Encounter</a:t>
                      </a:r>
                    </a:p>
                    <a:p>
                      <a:endParaRPr lang="en-GB" sz="1000" b="1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Dialogue and Encounter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Dialogue and Encounter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Stewardship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29771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Protecting our planet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</a:t>
                      </a: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Relationships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Money 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Relationships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Relationships 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38403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Understanding the world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1" u="sng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 and Present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People and Communities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People in the community</a:t>
                      </a:r>
                      <a:r>
                        <a:rPr lang="en-US" sz="900" b="0" u="none" baseline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who help us.</a:t>
                      </a:r>
                      <a:endParaRPr lang="en-US" sz="9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900" b="1" u="sng" dirty="0"/>
                        <a:t>The natural world</a:t>
                      </a:r>
                    </a:p>
                    <a:p>
                      <a:r>
                        <a:rPr lang="en-GB" sz="900" b="0" u="none" dirty="0"/>
                        <a:t>Importance of exercise</a:t>
                      </a:r>
                    </a:p>
                    <a:p>
                      <a:r>
                        <a:rPr lang="en-GB" sz="900" b="0" u="none" dirty="0"/>
                        <a:t>Healthy food</a:t>
                      </a:r>
                    </a:p>
                    <a:p>
                      <a:r>
                        <a:rPr lang="en-GB" sz="900" b="0" u="none" dirty="0"/>
                        <a:t>Dental care </a:t>
                      </a:r>
                    </a:p>
                    <a:p>
                      <a:r>
                        <a:rPr lang="en-GB" sz="900" b="0" u="none" dirty="0"/>
                        <a:t>Healthy bodies </a:t>
                      </a:r>
                    </a:p>
                    <a:p>
                      <a:endParaRPr lang="en-GB" sz="900" b="0" u="none" dirty="0"/>
                    </a:p>
                    <a:p>
                      <a:r>
                        <a:rPr lang="en-GB" sz="900" b="1" u="none" dirty="0"/>
                        <a:t>Celebrations</a:t>
                      </a:r>
                    </a:p>
                    <a:p>
                      <a:r>
                        <a:rPr lang="en-GB" sz="900" b="0" u="none" dirty="0"/>
                        <a:t>Transition</a:t>
                      </a:r>
                    </a:p>
                    <a:p>
                      <a:r>
                        <a:rPr lang="en-GB" sz="900" b="0" u="none" dirty="0"/>
                        <a:t>Sports day 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Seasonal changes 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Sound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sound)</a:t>
                      </a:r>
                    </a:p>
                    <a:p>
                      <a:pPr algn="l"/>
                      <a:r>
                        <a:rPr lang="en-GB" sz="1000" b="1" dirty="0" err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Identiry</a:t>
                      </a: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how sounds are made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Properties and changes of materials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module-Properties and uses of materials)</a:t>
                      </a: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Compare and group materials based on their properties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6335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Why did </a:t>
                      </a:r>
                      <a:r>
                        <a:rPr lang="en-GB" sz="900" kern="100" dirty="0" err="1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Floella's</a:t>
                      </a: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family come to Britain and why was she asked to help make a </a:t>
                      </a:r>
                      <a:r>
                        <a:rPr lang="en-GB" sz="900" kern="100" dirty="0" err="1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Windrush</a:t>
                      </a: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statue?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did the Romans do for Britain?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How has warfare changed since 1066?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509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are Macclesfield and Pointe-a-Pierre (in Trinidad) the same and different?</a:t>
                      </a: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have the Romans influenced the Geography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the </a:t>
                      </a:r>
                      <a:r>
                        <a:rPr lang="en-GB" sz="900" baseline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Uk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today?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How has the land use and settlement patterns of the UK changed since 1066?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44099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Creating sound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(Timbre)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Pitch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Music from around the World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Improvisation and Composition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1913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world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Coding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Coding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Coding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2339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Re-telling and role play of stories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Creating vehicles for people who help us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Acting out different jobs within our community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Junk modelling – tool and material choice 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Inspired by Flora &amp; Fauna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how artists make art inspired by flora and fauna. Make collages of </a:t>
                      </a:r>
                      <a:r>
                        <a:rPr lang="en-GB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MiniBeasts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display as a shared artwork.</a:t>
                      </a:r>
                      <a:r>
                        <a:rPr lang="en-GB" sz="900" dirty="0">
                          <a:effectLst/>
                          <a:latin typeface="+mn-lt"/>
                        </a:rPr>
                        <a:t> </a:t>
                      </a:r>
                      <a:endParaRPr lang="en-GB" sz="900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Using Natural Materials to Make Images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natural pigments and dyes from the local environment to make art. Exploring Cyanotype and </a:t>
                      </a:r>
                      <a:r>
                        <a:rPr lang="en-GB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Anthotype</a:t>
                      </a:r>
                      <a:r>
                        <a:rPr lang="en-GB" sz="900" dirty="0">
                          <a:effectLst/>
                          <a:latin typeface="+mn-lt"/>
                        </a:rPr>
                        <a:t> </a:t>
                      </a:r>
                      <a:endParaRPr lang="en-US" sz="900" b="0" u="none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Fashion Design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contemporary fashion designers and create your own 2d or 3d fashion design working to a brief.</a:t>
                      </a:r>
                      <a:r>
                        <a:rPr lang="en-GB" sz="900" dirty="0">
                          <a:effectLst/>
                          <a:latin typeface="+mn-lt"/>
                        </a:rPr>
                        <a:t> </a:t>
                      </a:r>
                      <a:endParaRPr lang="en-GB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735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 Technology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Food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Cutting/slicing</a:t>
                      </a:r>
                      <a:r>
                        <a:rPr lang="en-GB" sz="9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/hygiene 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Food -  Preparing fruit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and vegetables</a:t>
                      </a:r>
                      <a:endParaRPr lang="en-GB" sz="900" b="1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Food – Healthy and varied diet</a:t>
                      </a:r>
                    </a:p>
                    <a:p>
                      <a:pPr algn="l"/>
                      <a:endParaRPr lang="en-GB" sz="900" b="1" i="1" u="none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Food -  Celebrating culture and seasonality</a:t>
                      </a: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118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Modern Foreign Languages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N/A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El Arte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baseline="0" dirty="0" err="1">
                          <a:effectLst/>
                          <a:latin typeface="+mn-lt"/>
                          <a:cs typeface="Times New Roman"/>
                        </a:rPr>
                        <a:t>Español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2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Describing a painting using numbers, colours and objects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Qué</a:t>
                      </a: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hacemos</a:t>
                      </a: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 2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dirty="0">
                          <a:effectLst/>
                          <a:latin typeface="+mn-lt"/>
                          <a:cs typeface="Times New Roman"/>
                        </a:rPr>
                        <a:t>Going out and inviting</a:t>
                      </a: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 others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56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Athletics/DNCE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424199"/>
            <a:ext cx="9390480" cy="95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3108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292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327" dirty="0"/>
              <a:t>Summer (ii)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1665953" y="148935"/>
            <a:ext cx="15053656" cy="370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809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809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12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1193</TotalTime>
  <Words>2482</Words>
  <Application>Microsoft Office PowerPoint</Application>
  <PresentationFormat>A3 Paper (297x420 mm)</PresentationFormat>
  <Paragraphs>570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Century Gothic</vt:lpstr>
      <vt:lpstr>NTFPreCursivefk</vt:lpstr>
      <vt:lpstr>Segoe Print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Aimee Goddard</dc:creator>
  <cp:lastModifiedBy>Jane Fallows</cp:lastModifiedBy>
  <cp:revision>109</cp:revision>
  <dcterms:created xsi:type="dcterms:W3CDTF">2021-07-20T08:03:55Z</dcterms:created>
  <dcterms:modified xsi:type="dcterms:W3CDTF">2026-10-19T15:22:16Z</dcterms:modified>
</cp:coreProperties>
</file>